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1166" r:id="rId3"/>
    <p:sldId id="1144" r:id="rId4"/>
    <p:sldId id="1104" r:id="rId5"/>
    <p:sldId id="381" r:id="rId6"/>
    <p:sldId id="382" r:id="rId7"/>
    <p:sldId id="383" r:id="rId8"/>
    <p:sldId id="384" r:id="rId9"/>
    <p:sldId id="385" r:id="rId10"/>
    <p:sldId id="1069" r:id="rId11"/>
    <p:sldId id="1165" r:id="rId12"/>
    <p:sldId id="1145" r:id="rId13"/>
    <p:sldId id="1153" r:id="rId14"/>
    <p:sldId id="1154" r:id="rId15"/>
    <p:sldId id="1155" r:id="rId16"/>
    <p:sldId id="1159" r:id="rId17"/>
    <p:sldId id="1107" r:id="rId18"/>
    <p:sldId id="1108" r:id="rId19"/>
    <p:sldId id="1070" r:id="rId20"/>
    <p:sldId id="1071" r:id="rId21"/>
    <p:sldId id="1160" r:id="rId22"/>
    <p:sldId id="1162" r:id="rId23"/>
    <p:sldId id="1149" r:id="rId24"/>
    <p:sldId id="1114" r:id="rId25"/>
    <p:sldId id="1136" r:id="rId26"/>
    <p:sldId id="1118" r:id="rId27"/>
    <p:sldId id="1137" r:id="rId28"/>
    <p:sldId id="1134" r:id="rId29"/>
    <p:sldId id="557" r:id="rId30"/>
    <p:sldId id="549" r:id="rId31"/>
    <p:sldId id="556" r:id="rId32"/>
    <p:sldId id="551" r:id="rId33"/>
    <p:sldId id="552" r:id="rId34"/>
    <p:sldId id="559" r:id="rId35"/>
    <p:sldId id="1126" r:id="rId36"/>
    <p:sldId id="3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8:00:59.228"/>
    </inkml:context>
    <inkml:brush xml:id="br0">
      <inkml:brushProperty name="width" value="0.2" units="cm"/>
      <inkml:brushProperty name="height" value="0.2" units="cm"/>
    </inkml:brush>
  </inkml:definitions>
  <inkml:trace contextRef="#ctx0" brushRef="#br0">3577 8 24575,'-32'0'0,"-3"0"0,13 0 0,-10 5 0,4-4 0,-11 14 0,4-12 0,2 8 0,-5-6 0,2 1 0,1 5 0,-3-4 0,4-3 0,-1 6 0,2-8 0,1 13 0,4-9 0,6 0 0,2-1 0,0 0 0,3-4 0,-15 9 0,15-5 0,-3 1 0,0-2 0,8 0 0,-8-3 0,0 3 0,3 1 0,-9-4 0,6 8 0,4-8 0,-15 14 0,7-7 0,-5 3 0,4-1 0,9-9 0,-4 8 0,-1 1 0,6-3 0,0 2 0,1-5 0,-2-2 0,1 2 0,-10 1 0,13-4 0,-8 4 0,11-5 0,-11 0 0,3 5 0,-5-4 0,-3 3 0,8 5 0,-9-7 0,11 12 0,0-13 0,-5 3 0,3-4 0,-4 0 0,2 4 0,8-3 0,-14 9 0,8-9 0,-9 4 0,6-5 0,-1 0 0,6 0 0,-5 0 0,10 0 0,-5 0 0,6 4 0,-1 1 0,1 0 0,0 0 0,-1-5 0,-10 4 0,8-2 0,-13 7 0,10-8 0,-1 4 0,-3-1 0,3-3 0,-4 13 0,-7-12 0,10 11 0,-2-12 0,4 8 0,4-8 0,-8 8 0,-2 2 0,4-4 0,-3 7 0,11-13 0,-6 8 0,0-8 0,-1 7 0,2-2 0,4 3 0,1 0 0,-1-4 0,1 4 0,-5-4 0,-2 9 0,0-3 0,2 4 0,5-6 0,-6 5 0,4 2 0,-3-1 0,3 4 0,2-8 0,-1 3 0,1-5 0,-1 5 0,4-3 0,-7 8 0,1-4 0,-3 1 0,-11 10 0,18-14 0,-17 14 0,18-16 0,-7 9 0,4-8 0,0 8 0,0-4 0,0 1 0,-5 3 0,4-9 0,-8 10 0,9-10 0,-5 9 0,5-8 0,0 3 0,-5 6 0,4-3 0,-4 4 0,5-2 0,0-4 0,-5 1 0,4-2 0,-4 1 0,1 1 0,3-1 0,-4-1 0,10-5 0,-3 1 0,-3 4 0,5-4 0,-7 5 0,7-1 0,1 1 0,-10 11 0,9-9 0,-10 8 0,7-15 0,-2 15 0,-8 1 0,11 2 0,-10-3 0,11 6 0,-3-13 0,-7 26 0,10-25 0,-8 17 0,9-19 0,-17 28 0,14-14 0,-12 9 0,20-19 0,-4-2 0,5-8 0,-5 8 0,4-9 0,-3 5 0,4-6 0,0 0 0,0 6 0,0-5 0,-5 4 0,0-4 0,0 4 0,1-4 0,0 4 0,3-4 0,-4 4 0,1-3 0,3 3 0,-3-5 0,4 5 0,-5 2 0,0 4 0,-5-4 0,4-2 0,-3 0 0,8 1 0,-8 6 0,8-6 0,-9 10 0,9-13 0,-14 18 0,9-18 0,-10 13 0,6-4 0,-5 1 0,3 4 0,2-11 0,1-1 0,8-4 0,-8 4 0,4 1 0,-5 1 0,4 3 0,-3-4 0,8 1 0,-8-2 0,8 0 0,-7-3 0,2 8 0,-3-9 0,-2 10 0,6-10 0,-5 15 0,9-13 0,-8 12 0,8-13 0,-9 8 0,5-8 0,-5 8 0,4-9 0,2 5 0,-1 4 0,4-2 0,-4 4 0,0-2 0,4-8 0,-4 8 0,5 2 0,-4 1 0,-2 4 0,0-6 0,-3 6 0,8-9 0,-9 8 0,9-10 0,-4 1 0,5-2 0,0-5 0,-5 11 0,4-8 0,-4 8 0,-4-6 0,7 1 0,-12 6 0,13-1 0,-4-4 0,1-2 0,3 6 0,-7-9 0,7 9 0,-8 0 0,3-8 0,-4 8 0,5-6 0,-4-3 0,8 3 0,-7-5 0,-2 5 0,-1 2 0,0-1 0,2 4 0,4-8 0,-5 3 0,1-5 0,-1 1 0,1-1 0,-1 0 0,5 1 0,1-1 0,4 5 0,-9 1 0,2 1 0,-8 9 0,5-8 0,4 4 0,1-7 0,5-5 0,0 5 0,-4-3 0,-1 8 0,-1-9 0,2 5 0,4-1 0,-5-4 0,4 10 0,-3-5 0,4 0 0,0 0 0,0 4 0,0-2 0,0 4 0,0-1 0,0-10 0,0 4 0,0-4 0,0 4 0,0-4 0,0 5 0,0-6 0,0 5 0,0-3 0,0 3 0,0-5 0,0 5 0,0-3 0,0 3 0,0-5 0,0 5 0,0-3 0,0 3 0,0-4 0,0 4 0,0-4 0,0 4 0,0-4 0,0 4 0,0-3 0,4 3 0,-3-5 0,4 5 0,-5-3 0,0 3 0,4 0 0,-3 2 0,4-1 0,-1-1 0,2 12 0,-1-2 0,10 10 0,-13-13 0,7-2 0,-5-8 0,-3 3 0,8 0 0,-8-3 0,4 3 0,-5-5 0,4 11 0,-2-8 0,2 8 0,6-6 0,-8 1 0,7 1 0,-5-2 0,-3 0 0,3-3 0,0 3 0,-3 6 0,8-8 0,-8 8 0,3-11 0,0 0 0,1 0 0,0 1 0,-1 4 0,1 7 0,-4-4 0,9 8 0,-9-15 0,3 4 0,-4-4 0,5-1 0,5 5 0,-4-3 0,7 3 0,-12-5 0,8 5 0,-3 2 0,3-1 0,1-1 0,0 1 0,-1-5 0,1 4 0,-1-4 0,0-5 0,1 3 0,-1 2 0,1 1 0,-1-1 0,1-2 0,-1-3 0,0 4 0,1 1 0,-1-5 0,0-1 0,0 0 0,1-3 0,4 8 0,-3-8 0,8 8 0,-9-4 0,4 1 0,-4 2 0,-1-7 0,0 7 0,5-7 0,2 8 0,-1-8 0,5 4 0,-5-1 0,0 2 0,5-1 0,-10-1 0,4-4 0,-4 4 0,9-3 0,-2 4 0,9-5 0,-5 4 0,-6-3 0,10 4 0,-8-5 0,14 0 0,-9 0 0,10 0 0,-11 0 0,11 0 0,-15 0 0,13 0 0,-18 0 0,8 0 0,-11 0 0,17 5 0,-12-4 0,22 4 0,-19 4 0,9-6 0,-6 6 0,6-9 0,-9 0 0,8 0 0,-10 0 0,1 0 0,-2 0 0,-5 0 0,11 0 0,-8 0 0,8 0 0,0 0 0,-8-4 0,7 3 0,1-4 0,-8 5 0,8 0 0,-6 0 0,-3 0 0,3 0 0,6 0 0,-8 0 0,12 0 0,-3 0 0,1 0 0,4 0 0,-5 0 0,-6 0 0,10 0 0,-13 0 0,7 0 0,-4-4 0,-5 3 0,4-4 0,-4 5 0,-1-4 0,0 3 0,1-3 0,-1 4 0,5-10 0,2 8 0,-1-7 0,10 4 0,-13 4 0,7-8 0,1 8 0,-8-3 0,8-1 0,-11 4 0,5-3 0,-3 4 0,8 0 0,-3 0 0,4 0 0,6 0 0,-4 0 0,9 0 0,-9 0 0,10 0 0,-11 0 0,11 0 0,-10 0 0,9 0 0,-9 0 0,-1 4 0,-2-3 0,-8 3 0,3-4 0,6 0 0,-8 0 0,12 9 0,-8-2 0,-1 3 0,0-5 0,4-5 0,-7 4 0,8-3 0,-11 3 0,6 1 0,0-4 0,5 8 0,6 2 0,-9-4 0,8 7 0,-4-8 0,13 10 0,-10-4 0,12 4 0,-24-11 0,8 4 0,0-7 0,-3 11 0,9-7 0,-6 9 0,-5-9 0,16 4 0,-12-5 0,13 6 0,-16-5 0,-2-2 0,6 1 0,-9-3 0,9 2 0,-5-4 0,-5 0 0,4 0 0,6 0 0,-8 0 0,8 0 0,-11 0 0,11-5 0,-8 0 0,13-6 0,-15 6 0,5-9 0,-6 8 0,6-13 0,0 8 0,1-9 0,-2 9 0,-4-3 0,-1 8 0,1-2 0,4-2 0,1-1 0,1 1 0,-2 1 0,-5 8 0,11-3 0,-8-1 0,8 4 0,-6-3 0,1 0 0,1-2 0,3 1 0,-8-4 0,3 8 0,-5-3 0,5 4 0,-3 0 0,8-5 0,-4 4 0,1-3 0,-2-1 0,-5 4 0,6-3 0,-5 4 0,4 0 0,-4 0 0,4 0 0,-4 0 0,9 0 0,-3 0 0,4 0 0,-4 0 0,8 0 0,-12 0 0,8 0 0,0 0 0,-8 0 0,8 0 0,0-5 0,-9 0 0,9-1 0,0 2 0,-8 4 0,18 0 0,-13 0 0,15 0 0,-11 0 0,11 0 0,-10 0 0,-1 0 0,4 0 0,-9 0 0,16 0 0,-15 0 0,13 0 0,-13 0 0,15 0 0,-16 0 0,9 0 0,-4 0 0,1 0 0,4 0 0,-6 0 0,-4 0 0,3 4 0,-9-3 0,10 8 0,-5-8 0,5 9 0,6 0 0,-4 2 0,-1-1 0,10-7 0,-17 0 0,22 2 0,-19 9 0,9-8 0,-10 6 0,-2-12 0,-5 3 0,0 0 0,1-3 0,4 8 0,-4-8 0,10 13 0,-10-12 0,4 11 0,-4-8 0,4 5 0,1 4 0,1-3 0,-2 3 0,-5-4 0,5 4 0,-3-8 0,14 8 0,-13-13 0,7 8 0,-4-8 0,-5 4 0,4-5 0,-4 0 0,4 0 0,-4 0 0,5 0 0,-6 0 0,5 0 0,2 0 0,9 0 0,-8 0 0,8 0 0,-4 0 0,-4 0 0,3 0 0,0 0 0,-4-10 0,16 3 0,-15-3 0,8 0 0,-15 9 0,4-8 0,-4 8 0,-1-3 0,5 4 0,2-4 0,-1-2 0,4-4 0,-8 5 0,8-5 0,2 4 0,1-4 0,-1 0 0,-7 0 0,6 0 0,-3 4 0,4-3 0,-2 4 0,-4-10 0,6 4 0,5-5 0,-5 1 0,17 8 0,-19-6 0,7 12 0,-12-3 0,1-1 0,1 4 0,3-4 0,-9 5 0,5 0 0,-6 0 0,5 0 0,-3-4 0,3 3 0,6-3 0,-3-5 0,4 6 0,3-6 0,-7 5 0,15 3 0,-15-8 0,13 8 0,-18-8 0,13 8 0,-10-3 0,5-5 0,-4 7 0,3-7 0,-9 9 0,5 0 0,-6 0 0,17 0 0,-2 0 0,10 0 0,-3 0 0,-9 0 0,10 0 0,-16 0 0,9 0 0,-4 0 0,-4 0 0,13 0 0,-18 0 0,8 0 0,-11 0 0,11 0 0,-8 0 0,18 0 0,-18 0 0,13 0 0,-9 0 0,-1 0 0,-1 0 0,-4-5 0,4 4 0,-4-3 0,9 0 0,-3 2 0,-1-6 0,0 7 0,-6-4 0,11 0 0,-8 0 0,7-5 0,-4 5 0,-5-4 0,4 4 0,1-5 0,-5 1 0,4-1 0,-4 0 0,-1 1 0,11-1 0,-8 0 0,7 0 0,-9 1 0,-1 3 0,0-2 0,1 7 0,-1-8 0,0 4 0,0-4 0,6-6 0,-5 5 0,4-5 0,1 1 0,-5 3 0,0-8 0,-2 8 0,-2-3 0,8-6 0,-3 8 0,0-8 0,-2 0 0,-8 8 0,4-8 0,0 6 0,-4 3 0,3-8 0,-4 3 0,0 0 0,4 2 0,1 5 0,1-6 0,-2 0 0,-4-1 0,5-9 0,-4 13 0,4-18 0,-5 18 0,0-8 0,4 10 0,-3-4 0,3 3 0,0-3 0,-3 4 0,8-10 0,-4 8 0,1-8 0,3 6 0,-8-2 0,4 1 0,0-10 0,-4 13 0,4-8 0,-5 0 0,0 8 0,0-8 0,0 6 0,0 3 0,0-8 0,0 3 0,0-5 0,0 6 0,0-4 0,0 8 0,0-8 0,0-3 0,0 5 0,0-13 0,0 13 0,0-15 0,0 10 0,0-9 0,0 9 0,0-10 0,0 10 0,0-16 0,0 15 0,0-15 0,0 16 0,0-10 0,0 10 0,0-10 0,0 10 0,0-9 0,0 14 0,0-3 0,0 0 0,0 8 0,0-19 0,0 19 0,0-13 0,-5 4 0,-1 4 0,-4-8 0,4 14 0,2-8 0,4 9 0,-5-10 0,4 10 0,-4-5 0,1 6 0,3-11 0,-19-4 0,16 1 0,-16-3 0,15 16 0,-6-15 0,2 13 0,-7-13 0,6 14 0,-10-8 0,10 8 0,-5-3 0,6 5 0,0-1 0,-1 5 0,1-4 0,-1 4 0,1-4 0,-11-6 0,3-1 0,-16-12 0,20 11 0,-7-4 0,14 7 0,1 3 0,-9-8 0,7-3 0,-3 5 0,5-3 0,0 6 0,4 3 0,-3-3 0,4-6 0,0 3 0,0-4 0,-5-4 0,3 13 0,-2-25 0,-6 13 0,7-5 0,-7 9 0,10 6 0,0-7 0,0-1 0,-4-4 0,3 5 0,-9-5 0,9 4 0,-4 1 0,5-4 0,0 13 0,0-8 0,-5 0 0,4 8 0,-4-19 0,5 19 0,-10-18 0,8 18 0,-13-13 0,14 9 0,-8-4 0,3-1 0,1-5 0,-10-1 0,13 4 0,-13-2 0,14 15 0,-3-15 0,-1 13 0,0-13 0,-1 14 0,-3-8 0,4 8 0,-5-3 0,0-1 0,1 5 0,-1-5 0,0 6 0,1-1 0,-1 1 0,5 0 0,-3-1 0,2-10 0,-4 8 0,0-8 0,1 11 0,-11-1 0,8 0 0,-8 0 0,10 0 0,1 1 0,-1-1 0,1 1 0,-1 0 0,5-1 0,-4-10 0,-1 3 0,-2-4 0,2 7 0,1-1 0,4 0 0,-6-6 0,1 5 0,1 2 0,-1 0 0,4 3 0,2-3 0,0 4 0,-8-16 0,1 12 0,-5-12 0,6 6 0,-5 3 0,4-9 0,-4 11 0,-1-17 0,5 19 0,-10-18 0,11 20 0,-10-8 0,9 3 0,-4-5 0,5 6 0,1 1 0,-1 4 0,-4-4 0,3 3 0,-8-8 0,12 8 0,-6-3 0,8 4 0,-5 1 0,-4-6 0,3 0 0,-4-1 0,6 2 0,3 4 0,-7-4 0,7 3 0,-14-8 0,5 4 0,-1-1 0,2 2 0,9 4 0,-4-4 0,3 3 0,-3 1 0,-1 2 0,1 2 0,-1-3 0,1-1 0,-1 1 0,1-5 0,-1-2 0,0 0 0,0 2 0,-5 0 0,5 3 0,-5-3 0,6 8 0,-5-2 0,3 6 0,-8-11 0,8 10 0,-8-10 0,-3 7 0,5 0 0,-2 1 0,4 0 0,-6 4 0,-1-3 0,-10-6 0,5 2 0,-1-7 0,-3 9 0,3-4 0,5 9 0,4-4 0,4-4 0,0 7 0,-1-12 0,2 13 0,-13-3 0,14 0 0,-30-2 0,24 0 0,-19-9 0,21 13 0,-3-8 0,6 10 0,-2 0 0,1 0 0,-10-5 0,13 4 0,-19-4 0,19 5 0,-13-5 0,4 4 0,-1-8 0,-16 8 0,9-14 0,0 13 0,4-8 0,10 5 0,-1 4 0,2-3 0,4 4 0,-4 0 0,3 0 0,-8 0 0,3-5 0,1 4 0,0-4 0,1 1 0,3 3 0,-8-9 0,8 5 0,-13-6 0,12 6 0,-8-4 0,0 3 0,8 1 0,-13-10 0,14 13 0,-3-11 0,4 8 0,1-5 0,-6 5 0,0-8 0,-1 6 0,-3-3 0,8 6 0,-8-1 0,3 4 0,1-8 0,0 8 0,6-3 0,-11-6 0,8 4 0,-8-5 0,6 7 0,3-1 0,-8 4 0,3-3 0,-5 0 0,6 2 0,-4-2 0,8 4 0,-3-4 0,4-2 0,-4 1 0,3-3 0,-3 7 0,4-4 0,-4 1 0,-2 3 0,1-8 0,-5 8 0,5-8 0,-1 4 0,-3-1 0,8 2 0,-8 4 0,3 0 0,-4-5 0,-6 4 0,9-3 0,-3-1 0,10 4 0,-4-3 0,3 4 0,-8 0 0,-2-5 0,4 4 0,-3-4 0,5 5 0,0 0 0,-1 0 0,-3 0 0,-2-10 0,-1 8 0,1-8 0,6 10 0,-5 0 0,8 0 0,-8 0 0,11 0 0,-6 0 0,5 0 0,-5 0 0,6 0 0,0 4 0,3 1 0,2 15 0,4-12 0,0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51.710"/>
    </inkml:context>
    <inkml:brush xml:id="br0">
      <inkml:brushProperty name="width" value="0.05" units="cm"/>
      <inkml:brushProperty name="height" value="0.05" units="cm"/>
      <inkml:brushProperty name="color" value="#E71224"/>
    </inkml:brush>
  </inkml:definitions>
  <inkml:trace contextRef="#ctx0" brushRef="#br0">855 1 24575,'-8'0'0,"-4"0"0,-6 0 0,0 0 0,-20 9 0,0 13 0,-15 6 0,-17 18 0,-2 1 0,-3 9 0,11-8 0,14 0 0,13-16 0,12-6 0,-3 6 0,17-16 0,-8 8 0,15-12 0,-4 0 0,4-3 0,-5 7 0,5-7 0,0 3 0,4-5 0,0 5 0,-4-3 0,3 3 0,-2-4 0,3 4 0,0 1 0,0 0 0,0 3 0,0-3 0,0 8 0,-4-2 0,3-2 0,-12 9 0,7-6 0,-4 4 0,6-3 0,0-3 0,-1 0 0,0 4 0,1-9 0,4-1 0,0 4 0,0-2 0,-8 8 0,3-9 0,-3-1 0,4-4 0,0 0 0,-9-8 0,3-5 0,-7-9 0,8-3 0,-4-5 0,3 3 0,-2 2 0,7 12 0,1 5 0,12 17 0,-6-7 0,7 7 0,-6-10 0,1-2 0,8-2 0,-3-3 0,3 0 0,0-4 0,-3 0 0,3-4 0,0-1 0,1 1 0,4-4 0,-4 2 0,-1-2 0,-5 8 0,1-3 0,-4 6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55.110"/>
    </inkml:context>
    <inkml:brush xml:id="br0">
      <inkml:brushProperty name="width" value="0.05" units="cm"/>
      <inkml:brushProperty name="height" value="0.05" units="cm"/>
      <inkml:brushProperty name="color" value="#E71224"/>
    </inkml:brush>
  </inkml:definitions>
  <inkml:trace contextRef="#ctx0" brushRef="#br0">566 9 24575,'-23'-4'0,"-4"3"0,-7-3 0,-14 4 0,-12 0 0,-14 0 0,11 5 0,3 5 0,24 0 0,5 8 0,16-8 0,-1 2 0,7 5 0,5-7 0,-4 10 0,7-7 0,-3 0 0,0-1 0,3 5 0,-10-3 0,9 8 0,-5-9 0,7-1 0,0-5 0,0 5 0,3-3 0,-5-4 0,0-15 0,-3 0 0,-3-11 0,7 8 0,-6-4 0,6 4 0,-3 8 0,4 6 0,0 7 0,3-1 0,6 5 0,0-3 0,3-1 0,4-8 0,-2-1 0,13-7 0,-9 3 0,8-9 0,-11 5 0,1 0 0,-4 5 0,-7 4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57.846"/>
    </inkml:context>
    <inkml:brush xml:id="br0">
      <inkml:brushProperty name="width" value="0.05" units="cm"/>
      <inkml:brushProperty name="height" value="0.05" units="cm"/>
      <inkml:brushProperty name="color" value="#E71224"/>
    </inkml:brush>
  </inkml:definitions>
  <inkml:trace contextRef="#ctx0" brushRef="#br0">265 51 24575,'-12'-12'0,"3"3"0,-3-3 0,0 8 0,-6-4 0,0 7 0,-9-3 0,4 4 0,4 0 0,-6 0 0,10 0 0,-2 0 0,5 3 0,7 2 0,2 3 0,-5 3 0,6-2 0,-5 3 0,7-4 0,-4 0 0,3 4 0,-2-4 0,3 4 0,-4-11 0,0-2 0,-1-7 0,13 12 0,-2-6 0,14 6 0,-12-5 0,8-7 0,-7 7 0,0-3 0,-6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59.238"/>
    </inkml:context>
    <inkml:brush xml:id="br0">
      <inkml:brushProperty name="width" value="0.05" units="cm"/>
      <inkml:brushProperty name="height" value="0.05" units="cm"/>
      <inkml:brushProperty name="color" value="#E71224"/>
    </inkml:brush>
  </inkml:definitions>
  <inkml:trace contextRef="#ctx0" brushRef="#br0">306 89 24575,'-14'0'0,"2"-3"0,5-2 0,-6-3 0,0-4 0,-4 2 0,0-2 0,-10 3 0,-3 4 0,-9-8 0,9 10 0,3-5 0,14 8 0,-3 0 0,3 3 0,3 2 0,2 7 0,8-3 0,0 3 0,0 0 0,0-4 0,0 4 0,4-4 0,-3 0 0,6 0 0,-7-12 0,7 9 0,2-11 0,0 9 0,3-3 0,-8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59.966"/>
    </inkml:context>
    <inkml:brush xml:id="br0">
      <inkml:brushProperty name="width" value="0.05" units="cm"/>
      <inkml:brushProperty name="height" value="0.05" units="cm"/>
      <inkml:brushProperty name="color" value="#E71224"/>
    </inkml:brush>
  </inkml:definitions>
  <inkml:trace contextRef="#ctx0" brushRef="#br0">174 34 24575,'-8'4'0,"-4"-8"0,3-1 0,-7-8 0,3 9 0,0-4 0,1 8 0,4-4 0,-4 4 0,-1 4 0,0 0 0,1 4 0,7 0 0,-2 0 0,3-4 0,-4 0 0,3-4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4:00.542"/>
    </inkml:context>
    <inkml:brush xml:id="br0">
      <inkml:brushProperty name="width" value="0.05" units="cm"/>
      <inkml:brushProperty name="height" value="0.05" units="cm"/>
      <inkml:brushProperty name="color" value="#E71224"/>
    </inkml:brush>
  </inkml:definitions>
  <inkml:trace contextRef="#ctx0" brushRef="#br0">94 13 24575,'-4'-8'0,"-4"4"0,-10 8 0,4 2 0,-3 3 0,9-2 0,-4-3 0,7 1 0,-3-1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4:00.942"/>
    </inkml:context>
    <inkml:brush xml:id="br0">
      <inkml:brushProperty name="width" value="0.05" units="cm"/>
      <inkml:brushProperty name="height" value="0.05" units="cm"/>
      <inkml:brushProperty name="color" value="#E71224"/>
    </inkml:brush>
  </inkml:definitions>
  <inkml:trace contextRef="#ctx0" brushRef="#br0">44 1 24575,'0'13'0,"0"-1"0,-8 0 0,3 0 0,-12 2 0,12-6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8:00:59.229"/>
    </inkml:context>
    <inkml:brush xml:id="br0">
      <inkml:brushProperty name="width" value="0.2" units="cm"/>
      <inkml:brushProperty name="height" value="0.2" units="cm"/>
    </inkml:brush>
  </inkml:definitions>
  <inkml:trace contextRef="#ctx0" brushRef="#br0">1253 1639 24575,'25'6'0,"-3"-2"0,-4-4 0,-7 0 0,17 0 0,-17 0 0,12 0 0,-9 0 0,0 0 0,-1 0 0,-4 0 0,9 0 0,-7 0 0,17 0 0,-17 0 0,7 0 0,1 0 0,-9 0 0,9 0 0,-11 0 0,5 0 0,-3 0 0,3 0 0,5 0 0,-7 0 0,12-4 0,-4 3 0,1-12 0,4 11 0,-10-6 0,0 4 0,-6 3 0,10-7 0,-7 7 0,8-4 0,-1 5 0,-7 0 0,17 0 0,-13 0 0,4 0 0,-1 0 0,-8 0 0,3 0 0,5 0 0,-7 0 0,7 0 0,-9 0 0,4 0 0,1 0 0,0 0 0,4 0 0,-4-4 0,0 3 0,4-3 0,-4 4 0,5-5 0,-5 0 0,4 0 0,-9 1 0,9 4 0,-8-4 0,3 4 0,-5-4 0,5-1 0,-3 4 0,8-11 0,-4 5 0,0-6 0,-1 4 0,-4 4 0,4-3 0,-4 7 0,9-12 0,-8 8 0,3-5 0,-5 2 0,1 4 0,-1-1 0,1-3 0,-1 3 0,1-3 0,4-1 0,-3 0 0,3 4 0,0-8 0,-3 7 0,3-7 0,-5 8 0,1-2 0,4-3 0,-4 0 0,9-7 0,-8 2 0,3 1 0,-3-4 0,-1 4 0,0 0 0,0 0 0,4 1 0,-3-1 0,3-1 0,-4 2 0,-1 5 0,1-6 0,0 0 0,5-5 0,-4 5 0,3-4 0,-4 4 0,0-1 0,0 2 0,0 0 0,0 3 0,0-8 0,4 4 0,-3 0 0,4-4 0,-1 4 0,-3-5 0,3 4 0,-8-2 0,3 7 0,1-8 0,1 8 0,3-3 0,-4 4 0,4-4 0,-4 3 0,5-7 0,-6 7 0,1-3 0,0 4 0,-1 0 0,1 0 0,0 1 0,4-5 0,-4 3 0,4-3 0,-4-1 0,0 5 0,0-9 0,0 8 0,0-3 0,0 0 0,10-8 0,-7 1 0,7-5 0,-5 6 0,-4 5 0,3 0 0,-8 1 0,3-1 0,1-5 0,1 5 0,3 0 0,-8 6 0,-1-1 0,0 0 0,1-15 0,4 12 0,1-12 0,-6 10 0,0 4 0,0-3 0,1 0 0,0 3 0,-1-3 0,-4 4 0,0 1 0,5-11 0,-1 8 0,6-7 0,-6 5 0,4 3 0,-7-3 0,7 4 0,-7-4 0,2 3 0,-3-3 0,0 4 0,0-4 0,0 3 0,0-3 0,0 4 0,-4 0 0,-5 0 0,-1-4 0,-8 2 0,8 2 0,-3 5 0,-1 0 0,0 3 0,-5-12 0,-5 11 0,9-10 0,-4 11 0,11-3 0,-11 4 0,4 0 0,-9 0 0,5 0 0,-5 0 0,3 0 0,-8 0 0,9 0 0,1 0 0,1 0 0,8 0 0,-3 0 0,4 0 0,-4 0 0,3 0 0,-3 0 0,4 0 0,-4 0 0,3 0 0,-3 0 0,4 0 0,-4 0 0,3 0 0,-3 0 0,4 0 0,-4 0 0,3 0 0,-7 0 0,2 0 0,-4 0 0,5 0 0,-4 0 0,9 0 0,-5 0 0,-4 0 0,7 0 0,-8 0 0,11 0 0,-5 0 0,-2 0 0,1 0 0,-4 0 0,8 0 0,-7 0 0,2 0 0,1 0 0,1 0 0,4 0 0,-4 0 0,3 0 0,-3 0 0,4 0 0,-4 0 0,3 0 0,-3 0 0,4 0 0,-4 0 0,3 0 0,-3 0 0,4 0 0,-4 0 0,3 0 0,-3 0 0,4 0 0,-4 4 0,3 1 0,-3 4 0,4 4 0,0-4 0,0 14 0,-5-2 0,3-1 0,-3 3 0,9-13 0,-8 7 0,7-7 0,-3 3 0,5-4 0,0-1 0,-1 1 0,-3-1 0,-1-3 0,0-1 0,1-4 0,-6 0 0,5 0 0,-5 0 0,6 0 0,-11 0 0,4 0 0,-9 0 0,5 0 0,4 0 0,-7 0 0,10 0 0,-6 0 0,5 0 0,3 0 0,-3 0 0,-6 0 0,4 0 0,-5 0 0,-3 0 0,-3 0 0,-1 0 0,-8 0 0,15 0 0,-9 0 0,13 0 0,-7 0 0,4 0 0,-1 0 0,-15 0 0,8 0 0,-9 0 0,5 0 0,6 0 0,-10 0 0,14 0 0,-14 0 0,9 0 0,1 0 0,-4 0 0,9 0 0,0 0 0,2 0 0,4 0 0,0 0 0,-9 0 0,12 0 0,-17 0 0,12 0 0,-13 0 0,9 0 0,-9 0 0,8 0 0,-8 0 0,9 0 0,-9 0 0,13 0 0,-7 0 0,4 0 0,-1 0 0,-4 0 0,5 0 0,5 0 0,-3 0 0,3 0 0,-10 0 0,4-4 0,0 3 0,-3-4 0,3 1 0,-1-1 0,-2-5 0,13 5 0,-8 1 0,4 0 0,-5-1 0,5-1 0,1 2 0,-1 4 0,-5-4 0,3-1 0,-12-1 0,17-2 0,-7 7 0,-6-7 0,11 6 0,-11-2 0,0 4 0,11 0 0,-21-5 0,23 4 0,-17-4 0,13 5 0,-5 0 0,2 0 0,9 0 0,-5 0 0,6 0 0,-5 0 0,3 0 0,-8 5 0,4 4 0,-1 1 0,2 3 0,0-4 0,-1-4 0,-1 3 0,2-3 0,8 3 0,1 1 0,4 4 0,4-4 0,5 5 0,1-6 0,13 2 0,-3 4 0,6-3 0,-3 3 0,-4-9 0,0 3 0,5 2 0,-9 1 0,4 2 0,-11-8 0,5 3 0,-3-3 0,3 4 0,-4 4 0,0 1 0,4 5 0,2 0 0,-5-5 0,3-1 0,-4 0 0,0-3 0,9 7 0,-4-3 0,0 1 0,4 2 0,-8-7 0,3 3 0,0-4 0,-3 0 0,3-1 0,-5 1 0,1 0 0,-1-1 0,-3 1 0,3-1 0,-3 5 0,3-3 0,6 7 0,-4-7 0,4 19 0,-1-12 0,-2 12 0,2-10 0,2 5 0,-5-9 0,4 13 0,-9-17 0,4 12 0,0-9 0,-3 0 0,6-1 0,-11-4 0,3 0 0,0-1 0,-3 5 0,7 1 0,-7 5 0,11 0 0,-9-5 0,5 4 0,-4-4 0,-3 0 0,7 4 0,-7-4 0,8 10 0,-8-9 0,4 8 0,3-9 0,-1 10 0,2-4 0,0 9 0,-8-9 0,8 4 0,-8-10 0,7 9 0,-3-12 0,1 7 0,-3-5 0,1-3 0,1 8 0,5 1 0,3 1 0,-2-1 0,2-6 0,-5-4 0,5 4 0,-3-7 0,13 7 0,-12-12 0,12 8 0,-9-4 0,0 0 0,-1-1 0,0 0 0,-3-3 0,3 3 0,0-4 0,1 0 0,0 0 0,-1 0 0,-4 0 0,4 0 0,-3 0 0,3 4 0,-5-3 0,5 3 0,-3-4 0,3 4 0,-4-3 0,4 3 0,-4-4 0,9 0 0,-4 0 0,5 4 0,-5 1 0,4 0 0,-8-2 0,3-3 0,0 5 0,-4-4 0,1 3 0,-7-4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8:01:29.703"/>
    </inkml:context>
    <inkml:brush xml:id="br0">
      <inkml:brushProperty name="width" value="0.2" units="cm"/>
      <inkml:brushProperty name="height" value="0.2" units="cm"/>
    </inkml:brush>
  </inkml:definitions>
  <inkml:trace contextRef="#ctx0" brushRef="#br0">2960 7 24575,'-26'0'0,"-4"0"0,12 0 0,-8 4 0,3-3 0,-9 12 0,3-11 0,1 6 0,-3-3 0,1 0 0,1 4 0,-2-4 0,3-1 0,-1 4 0,1-6 0,2 10 0,3-7 0,4 0 0,3-1 0,-1 0 0,3-3 0,-12 7 0,12-3 0,-3 0 0,1-2 0,6 1 0,-7-4 0,1 4 0,2 0 0,-8-4 0,5 8 0,4-7 0,-12 11 0,5-5 0,-4 2 0,3-1 0,8-7 0,-4 6 0,0 2 0,4-4 0,1 3 0,1-4 0,-2-3 0,0 2 0,-8 1 0,11-3 0,-6 3 0,8-4 0,-9 0 0,3 4 0,-3-3 0,-4 3 0,7 3 0,-8-5 0,9 9 0,2-10 0,-6 2 0,3-3 0,-4 0 0,2 4 0,8-3 0,-13 7 0,7-7 0,-8 3 0,5-4 0,0 0 0,4 0 0,-2 0 0,6 0 0,-3 0 0,4 3 0,0 2 0,0-1 0,1-1 0,-1-3 0,-9 4 0,7-3 0,-10 7 0,7-7 0,0 3 0,-3-1 0,3-2 0,-4 11 0,-5-10 0,8 8 0,-2-9 0,4 6 0,3-6 0,-7 7 0,-1 1 0,2-3 0,-1 5 0,8-10 0,-4 6 0,-1-6 0,0 6 0,2-3 0,3 4 0,0 0 0,0-4 0,0 3 0,-4-2 0,0 6 0,-1-2 0,1 3 0,4-4 0,-4 4 0,3 0 0,-3 1 0,3 3 0,2-7 0,-2 3 0,2-5 0,-2 5 0,5-3 0,-7 7 0,1-4 0,-3 1 0,-8 8 0,14-11 0,-13 12 0,14-13 0,-6 6 0,4-6 0,0 7 0,-1-3 0,1-1 0,-4 4 0,3-7 0,-7 7 0,7-7 0,-3 6 0,4-6 0,0 3 0,-4 4 0,2-2 0,-2 4 0,3-3 0,1-2 0,-4 0 0,3-1 0,-4 0 0,1 1 0,3 0 0,-3-1 0,8-5 0,-3 1 0,-1 4 0,2-3 0,-5 2 0,7 1 0,-1 1 0,-7 8 0,7-7 0,-8 7 0,5-13 0,-1 13 0,-6 0 0,8 3 0,-8-4 0,10 6 0,-4-11 0,-5 21 0,8-20 0,-7 14 0,9-16 0,-15 23 0,11-12 0,-9 9 0,16-17 0,-3-1 0,4-7 0,-4 7 0,3-8 0,-3 4 0,4-4 0,0-1 0,0 5 0,0-3 0,-3 3 0,-1-5 0,-1 5 0,2-3 0,-1 3 0,4-5 0,-4 5 0,1-3 0,2 3 0,-3-5 0,4 5 0,-4 1 0,0 4 0,-5-5 0,5 0 0,-4 0 0,8 1 0,-8 4 0,7-5 0,-7 9 0,7-11 0,-11 15 0,6-15 0,-6 10 0,3-2 0,-3 0 0,2 3 0,2-8 0,0-1 0,7-5 0,-6 5 0,2 1 0,-3 0 0,3 3 0,-2-4 0,6 1 0,-6-1 0,6 0 0,-6-4 0,2 8 0,-2-7 0,-2 7 0,5-8 0,-4 13 0,7-11 0,-7 10 0,7-11 0,-7 7 0,4-8 0,-5 8 0,5-7 0,0 3 0,0 4 0,3-2 0,-3 4 0,0-3 0,3-6 0,-3 7 0,4 1 0,-3 1 0,-2 4 0,0-5 0,-3 4 0,7-7 0,-7 7 0,7-9 0,-2 1 0,3-1 0,0-4 0,-4 8 0,3-6 0,-4 6 0,-2-4 0,5 1 0,-9 4 0,10 0 0,-3-5 0,0 0 0,4 5 0,-7-8 0,6 8 0,-7-1 0,4-6 0,-5 6 0,5-4 0,-3-3 0,6 3 0,-6-5 0,-1 5 0,-1 1 0,0 0 0,2 3 0,2-8 0,-3 4 0,0-4 0,0-1 0,1 1 0,-1 0 0,3-1 0,2 1 0,3 4 0,-8 1 0,3-1 0,-7 9 0,3-7 0,4 3 0,1-5 0,4-4 0,0 4 0,-3-4 0,-2 8 0,1-7 0,0 3 0,4-1 0,-3-2 0,2 7 0,-3-3 0,4-1 0,0 0 0,0 5 0,0-3 0,0 3 0,0-1 0,0-7 0,0 2 0,0-3 0,0 4 0,0-4 0,0 4 0,0-4 0,0 4 0,0-4 0,0 4 0,0-4 0,0 4 0,0-4 0,0 4 0,0-4 0,0 4 0,0-4 0,0 4 0,0-4 0,0 3 0,0-2 0,0 3 0,0-4 0,0 3 0,0-2 0,4 3 0,-4-4 0,4 3 0,-4-2 0,0 3 0,4 0 0,-3 0 0,2 1 0,1-1 0,1 9 0,-1-1 0,8 8 0,-10-10 0,6-3 0,-5-6 0,-2 3 0,6 0 0,-6-4 0,3 4 0,-4-4 0,4 8 0,-3-6 0,3 6 0,3-4 0,-5 1 0,6 0 0,-5-1 0,-2-1 0,2-2 0,1 3 0,-3 4 0,5-6 0,-5 6 0,3-8 0,-1 0 0,1 0 0,1-1 0,-2 5 0,1 5 0,-3-3 0,7 7 0,-7-13 0,2 4 0,-3-4 0,4 0 0,4 3 0,-2-2 0,4 3 0,-9-4 0,6 3 0,-2 2 0,3 0 0,0-1 0,0-1 0,0-2 0,0 3 0,0-4 0,-1-4 0,1 3 0,0 1 0,0 1 0,0-1 0,0-1 0,-1-3 0,1 4 0,0 0 0,-1-4 0,1-1 0,0 1 0,-1-3 0,5 6 0,-3-6 0,7 6 0,-8-3 0,4 1 0,-4 2 0,0-6 0,-1 6 0,5-7 0,1 8 0,0-7 0,2 2 0,-2 1 0,0 0 0,3 1 0,-7-2 0,2-3 0,-3 4 0,8-3 0,-2 2 0,8-3 0,-5 4 0,-4-3 0,7 3 0,-6-4 0,12 0 0,-8 0 0,8 0 0,-8 0 0,8 0 0,-12 0 0,11 0 0,-15 0 0,7 0 0,-10 0 0,15 4 0,-11-3 0,19 3 0,-16 4 0,8-6 0,-5 5 0,4-7 0,-7 0 0,7 0 0,-9 0 0,1 0 0,-1 0 0,-4 0 0,8 0 0,-6 0 0,6 0 0,1 0 0,-7-3 0,6 2 0,0-3 0,-6 4 0,7 0 0,-6 0 0,-2 0 0,3 0 0,4 0 0,-6 0 0,11 0 0,-4 0 0,1 0 0,3 0 0,-4 0 0,-4 0 0,8 0 0,-12 0 0,8 0 0,-5-4 0,-4 4 0,4-4 0,-4 4 0,-1-4 0,1 3 0,0-2 0,0 3 0,3-8 0,2 6 0,0-5 0,7 3 0,-10 3 0,7-7 0,-1 7 0,-6-2 0,6-1 0,-8 4 0,4-4 0,-4 4 0,8 0 0,-3 0 0,4 0 0,4 0 0,-3 0 0,9 0 0,-9 0 0,8 0 0,-8 0 0,8 0 0,-8 0 0,8 0 0,-8 0 0,-1 4 0,-1-4 0,-7 4 0,3-4 0,4 0 0,-6 0 0,10 7 0,-7-1 0,0 2 0,-1-4 0,4-4 0,-6 4 0,6-4 0,-8 4 0,4 0 0,1-4 0,4 8 0,4 1 0,-7-3 0,6 5 0,-2-6 0,10 9 0,-8-5 0,10 5 0,-20-10 0,6 4 0,0-7 0,-2 10 0,8-6 0,-5 7 0,-4-7 0,12 3 0,-10-3 0,12 4 0,-14-4 0,-1-2 0,4 1 0,-6-3 0,6 3 0,-4-4 0,-3 0 0,3 0 0,4 0 0,-6 0 0,6 0 0,-8 0 0,8-4 0,-6 0 0,11-5 0,-13 5 0,4-8 0,-4 7 0,4-11 0,1 7 0,0-7 0,-1 7 0,-4-3 0,0 7 0,-1-2 0,5-1 0,1-1 0,0 0 0,-1 2 0,-5 6 0,10-2 0,-8-1 0,8 3 0,-5-2 0,0-1 0,1 0 0,3-1 0,-7-2 0,3 6 0,-5-2 0,5 3 0,-3 0 0,7-4 0,-4 3 0,1-3 0,-1 1 0,-4 2 0,3-3 0,-2 4 0,3 0 0,-5 0 0,5 0 0,-3 0 0,7 0 0,-3 0 0,3 0 0,-3 0 0,8 0 0,-11 0 0,6 0 0,0 0 0,-6 0 0,7 0 0,-1-4 0,-6 0 0,6-1 0,1 1 0,-7 4 0,15 0 0,-11 0 0,12 0 0,-8 0 0,8 0 0,-8 0 0,-1 0 0,4 0 0,-7 0 0,12 0 0,-12 0 0,11 0 0,-11 0 0,12 0 0,-12 0 0,6 0 0,-2 0 0,0 0 0,3 0 0,-4 0 0,-4 0 0,3 4 0,-8-3 0,8 7 0,-3-7 0,4 6 0,4 2 0,-3 1 0,0-1 0,8-6 0,-15 1 0,19 1 0,-16 6 0,7-5 0,-8 5 0,-1-10 0,-4 3 0,-1-1 0,1-2 0,4 6 0,-4-6 0,8 10 0,-7-9 0,3 9 0,-5-7 0,5 4 0,1 4 0,0-3 0,-1 3 0,-5-4 0,5 3 0,-3-5 0,11 5 0,-10-10 0,6 7 0,-4-8 0,-3 4 0,3-4 0,-5 0 0,5 0 0,-3 0 0,3 0 0,-5 0 0,5 0 0,1 0 0,8 0 0,-7 0 0,7 0 0,-4 0 0,-3 0 0,3 0 0,-1 0 0,-2-8 0,12 2 0,-12-2 0,6 0 0,-11 7 0,3-6 0,-4 6 0,-1-3 0,5 4 0,1-3 0,0-2 0,2-3 0,-6 3 0,7-2 0,1 2 0,1-4 0,0 0 0,-6 1 0,4 0 0,-2 3 0,3-2 0,-1 2 0,-3-7 0,4 3 0,4-4 0,-3 1 0,14 6 0,-17-5 0,6 10 0,-9-3 0,1 1 0,0 2 0,3-3 0,-8 4 0,4 0 0,-4 0 0,4 0 0,-4-4 0,4 4 0,4-4 0,-2-3 0,4 5 0,2-6 0,-6 4 0,12 3 0,-12-6 0,11 6 0,-15-6 0,11 6 0,-8-2 0,3-5 0,-3 6 0,3-5 0,-7 7 0,2 0 0,-3 0 0,14 0 0,-2 0 0,7 0 0,0 0 0,-9 0 0,8 0 0,-12 0 0,6 0 0,-2 0 0,-5 0 0,13 0 0,-17 0 0,8 0 0,-9 0 0,8 0 0,-6 0 0,15 0 0,-15 0 0,10 0 0,-7 0 0,0 0 0,-1 0 0,-5-4 0,5 4 0,-3-4 0,7 0 0,-4 3 0,1-6 0,-1 6 0,-4-2 0,8-1 0,-6-1 0,6-3 0,-4 3 0,-3-2 0,2 3 0,1-4 0,-3 0 0,3 0 0,-5 0 0,1 0 0,8 0 0,-6 0 0,7 0 0,-10 0 0,1 3 0,0-2 0,-1 7 0,1-7 0,0 2 0,0-3 0,3-3 0,-2 2 0,3-3 0,0 0 0,-4 3 0,1-7 0,-3 7 0,-1-3 0,7-4 0,-3 6 0,0-7 0,-2 1 0,-6 6 0,3-7 0,0 6 0,-3 2 0,3-7 0,-4 3 0,0 0 0,3 1 0,1 4 0,1-4 0,-2-1 0,-3 0 0,4-7 0,-3 10 0,3-15 0,-4 15 0,0-7 0,4 9 0,-4-4 0,4 4 0,-1-4 0,-2 4 0,6-9 0,-2 7 0,0-6 0,2 4 0,-6-1 0,3 0 0,0-7 0,-3 10 0,3-7 0,-4 1 0,0 6 0,0-7 0,0 5 0,0 3 0,0-7 0,0 3 0,0-4 0,0 5 0,0-4 0,0 7 0,0-7 0,0-2 0,0 4 0,0-11 0,0 11 0,0-12 0,0 8 0,0-9 0,0 9 0,0-8 0,0 8 0,0-14 0,0 13 0,0-13 0,0 14 0,0-8 0,0 8 0,0-8 0,0 8 0,0-9 0,0 13 0,0-2 0,0-1 0,0 7 0,0-15 0,0 15 0,0-11 0,-4 4 0,-1 3 0,-4-7 0,5 12 0,0-7 0,4 8 0,-4-8 0,3 7 0,-2-3 0,-1 4 0,3-8 0,-15-4 0,13 1 0,-14-2 0,12 12 0,-3-12 0,0 11 0,-5-10 0,4 11 0,-7-7 0,7 7 0,-2-3 0,3 4 0,0 1 0,0 2 0,0-2 0,1 3 0,-1-4 0,-9-4 0,3-1 0,-13-10 0,16 8 0,-5-2 0,11 5 0,1 3 0,-8-7 0,6-1 0,-2 3 0,4-3 0,0 5 0,3 3 0,-3-2 0,4-6 0,0 3 0,0-4 0,-4-2 0,3 10 0,-3-21 0,-4 11 0,6-3 0,-6 6 0,8 5 0,0-5 0,0-1 0,-4-4 0,3 5 0,-7-5 0,7 4 0,-3 1 0,4-4 0,0 11 0,0-6 0,-4-1 0,3 7 0,-3-15 0,4 15 0,-8-15 0,6 15 0,-10-11 0,11 8 0,-7-4 0,4 0 0,-1-5 0,-7 0 0,10 3 0,-10-2 0,11 13 0,-3-13 0,1 11 0,-2-11 0,1 13 0,-4-8 0,4 7 0,-5-3 0,1 0 0,0 3 0,0-3 0,0 4 0,1 1 0,-1-1 0,3 0 0,-1 0 0,1-8 0,-3 6 0,-1-7 0,1 9 0,-8 0 0,6 0 0,-7 0 0,10 0 0,-1 0 0,0 0 0,0 0 0,0 1 0,4-1 0,-4-9 0,0 3 0,-2-3 0,2 5 0,1 0 0,2-1 0,-4-4 0,1 4 0,0 1 0,0 0 0,3 3 0,2-2 0,-1 3 0,-5-14 0,0 11 0,-5-11 0,6 5 0,-4 3 0,2-7 0,-2 8 0,-1-13 0,4 15 0,-8-15 0,8 17 0,-7-7 0,7 3 0,-4-4 0,5 4 0,0 2 0,0 3 0,-4-4 0,3 3 0,-6-7 0,9 7 0,-5-3 0,7 5 0,-4-1 0,-4-4 0,3-1 0,-3 0 0,4 1 0,3 4 0,-6-4 0,6 4 0,-11-8 0,3 3 0,0 0 0,1 1 0,8 4 0,-3-4 0,2 3 0,-3 1 0,0 1 0,1 3 0,-1-4 0,0 0 0,0 0 0,0-4 0,0-1 0,0 1 0,-1 0 0,-2 0 0,2 3 0,-3-3 0,4 8 0,-4-4 0,3 7 0,-7-10 0,8 9 0,-8-9 0,-2 6 0,4 0 0,-3 1 0,6 0 0,-7 3 0,0-3 0,-8-4 0,3 2 0,0-7 0,-3 8 0,3-3 0,4 7 0,3-3 0,4-3 0,-1 5 0,0-9 0,1 10 0,-9-3 0,9 1 0,-23-2 0,19 0 0,-15-7 0,17 10 0,-3-6 0,5 8 0,-1 0 0,1 0 0,-9-4 0,11 3 0,-15-4 0,15 5 0,-11-3 0,4 2 0,-1-7 0,-14 7 0,8-11 0,0 10 0,4-6 0,7 4 0,0 3 0,1-2 0,4 3 0,-4 0 0,3 0 0,-7 0 0,3-4 0,1 3 0,0-3 0,0 0 0,3 3 0,-7-6 0,7 2 0,-11-4 0,10 5 0,-7-4 0,0 4 0,7-1 0,-10-7 0,11 10 0,-3-9 0,4 7 0,1-4 0,-5 4 0,-1-7 0,0 6 0,-3-4 0,7 6 0,-7-1 0,3 3 0,0-6 0,1 6 0,5-3 0,-10-4 0,7 3 0,-6-4 0,4 5 0,3 1 0,-7 2 0,3-3 0,-4 1 0,4 2 0,-3-3 0,7 4 0,-3-4 0,5 0 0,-5 0 0,3-3 0,-3 6 0,4-2 0,-4-1 0,-1 3 0,0-7 0,-3 8 0,4-8 0,-1 4 0,-3-1 0,7 2 0,-7 3 0,3 0 0,-4-4 0,-5 3 0,8-3 0,-2 1 0,8 2 0,-4-3 0,3 4 0,-7 0 0,-1-4 0,3 3 0,-3-3 0,5 4 0,-1 0 0,0 0 0,-3 0 0,-1-8 0,-1 6 0,0-6 0,6 8 0,-4 0 0,6 0 0,-7 0 0,10 0 0,-5 0 0,3 0 0,-3 0 0,4 0 0,0 3 0,4 2 0,0 11 0,4-9 0,0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8:01:29.704"/>
    </inkml:context>
    <inkml:brush xml:id="br0">
      <inkml:brushProperty name="width" value="0.2" units="cm"/>
      <inkml:brushProperty name="height" value="0.2" units="cm"/>
    </inkml:brush>
  </inkml:definitions>
  <inkml:trace contextRef="#ctx0" brushRef="#br0">1145 1502 24575,'24'5'0,"-4"-1"0,-4-4 0,-6 0 0,16 0 0,-16 0 0,11 0 0,-8 0 0,0 0 0,-1 0 0,-5 0 0,10 0 0,-7 0 0,16 0 0,-16 0 0,6 0 0,1 0 0,-7 0 0,7 0 0,-10 0 0,5 0 0,-3 0 0,3 0 0,5 0 0,-7 0 0,11-4 0,-4 3 0,2-11 0,2 10 0,-8-5 0,-1 3 0,-4 3 0,9-6 0,-7 6 0,7-3 0,-1 4 0,-6 0 0,16 0 0,-12 0 0,4 0 0,-2 0 0,-7 0 0,3 0 0,4 0 0,-6 0 0,7 0 0,-9 0 0,4 0 0,1 0 0,0 0 0,3 0 0,-3-4 0,0 3 0,3-3 0,-3 4 0,4-4 0,-4-1 0,3 1 0,-7 0 0,7 4 0,-7-3 0,3 2 0,-4-3 0,4 0 0,-4 3 0,8-10 0,-3 5 0,0-6 0,-1 4 0,-4 3 0,4-2 0,-3 6 0,7-11 0,-7 7 0,3-4 0,-4 2 0,0 3 0,-1-1 0,1-2 0,0 3 0,0-4 0,4 0 0,-3-1 0,3 5 0,-1-7 0,-2 5 0,3-6 0,-4 8 0,0-4 0,4 0 0,-3-1 0,7-7 0,-7 2 0,3 1 0,-3-3 0,-1 3 0,0 0 0,0 1 0,4 0 0,-3-2 0,3 1 0,-4 1 0,0 4 0,0-4 0,1-1 0,3-4 0,-3 4 0,3-4 0,-3 4 0,-1 0 0,0 1 0,0 0 0,0 3 0,1-7 0,3 2 0,-3 1 0,3-3 0,0 3 0,-2-4 0,2 3 0,-8-2 0,3 7 0,2-7 0,0 7 0,3-3 0,-5 4 0,5-4 0,-3 3 0,4-7 0,-6 7 0,2-4 0,-2 6 0,1-1 0,0 0 0,0 0 0,4-4 0,-3 3 0,3-4 0,-4 1 0,0 3 0,0-7 0,0 7 0,0-3 0,0 0 0,10-7 0,-7 1 0,7-5 0,-6 5 0,-3 5 0,3 1 0,-7 0 0,2-1 0,1-4 0,2 3 0,2 2 0,-8 4 0,-1 0 0,1 0 0,1-14 0,3 11 0,1-11 0,-5 10 0,0 3 0,-1-3 0,2 0 0,-1 3 0,0-4 0,-4 5 0,0 1 0,4-10 0,1 7 0,3-7 0,-4 5 0,3 3 0,-6-3 0,6 4 0,-6-5 0,2 4 0,-3-3 0,0 4 0,0-4 0,0 3 0,0-3 0,0 4 0,-3 0 0,-6 0 0,0-4 0,-7 2 0,6 2 0,-2 4 0,0 0 0,-1 3 0,-4-11 0,-5 10 0,8-9 0,-3 10 0,9-2 0,-9 3 0,3 0 0,-8 0 0,5 0 0,-5 0 0,3 0 0,-7 0 0,7 0 0,1 0 0,2 0 0,7 0 0,-3 0 0,4 0 0,-4 0 0,3 0 0,-3 0 0,4 0 0,-4 0 0,3 0 0,-3 0 0,4 0 0,-4 0 0,3 0 0,-3 0 0,4 0 0,-4 0 0,3 0 0,-7 0 0,2 0 0,-3 0 0,4 0 0,-3 0 0,7 0 0,-3 0 0,-5 0 0,7 0 0,-7 0 0,9 0 0,-4 0 0,-1 0 0,0 0 0,-3 0 0,7 0 0,-8 0 0,4 0 0,0 0 0,1 0 0,4 0 0,-4 0 0,3 0 0,-3 0 0,4 0 0,-4 0 0,3 0 0,-3 0 0,4 0 0,-4 0 0,3 0 0,-3 0 0,4 0 0,-4 0 0,3 0 0,-3 0 0,4 0 0,-4 4 0,3 0 0,-3 4 0,3 4 0,1-3 0,0 12 0,-5-2 0,3 0 0,-3 1 0,9-11 0,-8 7 0,7-7 0,-4 3 0,6-4 0,-1 0 0,0 0 0,-4 0 0,0-4 0,0-1 0,0-3 0,-4 0 0,3 0 0,-3 0 0,4 0 0,-9 0 0,3 0 0,-8 0 0,4 0 0,5 0 0,-8 0 0,11 0 0,-7 0 0,5 0 0,3 0 0,-3 0 0,-4 0 0,1 0 0,-3 0 0,-2 0 0,-5 0 0,1 0 0,-8 0 0,13 0 0,-7 0 0,11 0 0,-5 0 0,2 0 0,-1 0 0,-13 0 0,8 0 0,-9 0 0,5 0 0,5 0 0,-9 0 0,12 0 0,-12 0 0,9 0 0,0 0 0,-4 0 0,9 0 0,0 0 0,2 0 0,3 0 0,0 0 0,-8 0 0,10 0 0,-14 0 0,11 0 0,-13 0 0,8 0 0,-7 0 0,7 0 0,-7 0 0,7 0 0,-7 0 0,11 0 0,-6 0 0,4 0 0,-2 0 0,-3 0 0,6 0 0,3 0 0,-3 0 0,3 0 0,-9 0 0,3-3 0,2 2 0,-4-3 0,2 0 0,0-1 0,-2-4 0,12 5 0,-7 0 0,2 0 0,-3-1 0,4 0 0,1 1 0,0 4 0,-6-4 0,4 0 0,-12-1 0,16-3 0,-7 8 0,-5-8 0,11 6 0,-11-2 0,0 4 0,10 0 0,-19-4 0,21 3 0,-15-3 0,10 4 0,-3 0 0,2 0 0,7 0 0,-3 0 0,4 0 0,-4 0 0,3 0 0,-7 4 0,3 4 0,0 1 0,1 3 0,0-4 0,-2-3 0,1 2 0,1-2 0,8 2 0,0 1 0,4 4 0,4-3 0,4 3 0,1-4 0,12 1 0,-2 4 0,4-3 0,-1 3 0,-5-9 0,0 4 0,5 1 0,-8 1 0,3 2 0,-10-8 0,5 4 0,-3-4 0,3 4 0,-4 4 0,0 1 0,5 4 0,0 1 0,-3-5 0,1-1 0,-3 0 0,1-4 0,7 9 0,-3-4 0,0 0 0,3 3 0,-7-7 0,3 3 0,0-4 0,-3 0 0,3 0 0,-4 0 0,-1-1 0,1 1 0,-3 0 0,2 0 0,-3 4 0,4-3 0,4 7 0,-3-7 0,4 17 0,-1-11 0,-2 13 0,3-11 0,0 5 0,-4-8 0,4 11 0,-8-15 0,2 11 0,2-8 0,-3 0 0,5-1 0,-10-4 0,2 0 0,1 0 0,-3 4 0,6 1 0,-6 4 0,10 0 0,-9-4 0,6 3 0,-4-3 0,-4 0 0,8 3 0,-7-3 0,7 9 0,-7-8 0,3 7 0,4-8 0,-2 9 0,2-3 0,0 7 0,-7-7 0,7 2 0,-7-8 0,7 8 0,-3-11 0,0 7 0,-2-5 0,1-3 0,0 7 0,5 2 0,3 0 0,-2 0 0,2-6 0,-5-4 0,5 4 0,-3-7 0,12 7 0,-11-11 0,11 7 0,-8-4 0,0 1 0,-1-1 0,0 0 0,-3-3 0,3 3 0,0-4 0,1 0 0,0 0 0,-2 0 0,-3 0 0,4 0 0,-3 0 0,3 3 0,-4-2 0,4 2 0,-3-3 0,3 4 0,-5-3 0,5 2 0,-3-3 0,7 0 0,-3 0 0,4 4 0,-4 0 0,4 1 0,-9-1 0,4-4 0,0 3 0,-3-2 0,0 3 0,-6-4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1T15:54:26.874"/>
    </inkml:context>
    <inkml:brush xml:id="br0">
      <inkml:brushProperty name="width" value="0.2" units="cm"/>
      <inkml:brushProperty name="height" value="0.2" units="cm"/>
    </inkml:brush>
  </inkml:definitions>
  <inkml:trace contextRef="#ctx0" brushRef="#br0">2960 7 24575,'-26'0'0,"-4"0"0,12 0 0,-8 4 0,3-3 0,-9 12 0,3-11 0,1 6 0,-3-3 0,1 0 0,1 4 0,-2-4 0,3-1 0,-1 4 0,1-6 0,2 10 0,3-7 0,4 0 0,3-1 0,-1 0 0,3-3 0,-12 7 0,12-3 0,-3 0 0,1-2 0,6 1 0,-7-4 0,1 4 0,2 0 0,-8-4 0,5 8 0,4-7 0,-12 11 0,5-5 0,-4 2 0,3-1 0,8-7 0,-4 6 0,0 2 0,4-4 0,1 3 0,1-4 0,-2-3 0,0 2 0,-8 1 0,11-3 0,-6 3 0,8-4 0,-9 0 0,3 4 0,-3-3 0,-4 3 0,7 3 0,-8-5 0,9 9 0,2-11 0,-6 3 0,3-3 0,-4 0 0,2 4 0,8-3 0,-13 7 0,7-7 0,-8 3 0,5-4 0,0 0 0,4 0 0,-2 0 0,6 0 0,-3 0 0,4 3 0,0 2 0,0-1 0,1-1 0,-1-3 0,-9 4 0,7-3 0,-10 7 0,7-7 0,0 3 0,-3-1 0,3-2 0,-4 11 0,-5-10 0,8 8 0,-2-9 0,4 6 0,3-6 0,-7 7 0,-1 1 0,2-3 0,-1 5 0,8-10 0,-4 6 0,-1-6 0,0 6 0,2-3 0,3 4 0,0 0 0,0-4 0,0 3 0,-4-2 0,0 6 0,-1-2 0,1 3 0,4-4 0,-4 4 0,3 0 0,-3 1 0,3 3 0,2-7 0,-2 3 0,2-5 0,-2 5 0,5-3 0,-7 7 0,1-4 0,-3 1 0,-8 8 0,14-11 0,-13 12 0,14-13 0,-6 6 0,4-6 0,0 7 0,-1-3 0,1-1 0,-4 4 0,3-7 0,-7 6 0,7-6 0,-3 6 0,4-6 0,0 3 0,-4 4 0,2-2 0,-2 4 0,3-3 0,1-2 0,-4 0 0,3-1 0,-4 0 0,1 1 0,3 0 0,-3-1 0,8-5 0,-3 1 0,-1 4 0,2-3 0,-5 2 0,7 1 0,-1 1 0,-7 8 0,7-7 0,-8 7 0,5-13 0,-1 13 0,-6 0 0,8 3 0,-8-4 0,10 6 0,-4-11 0,-5 21 0,8-21 0,-7 15 0,9-16 0,-15 23 0,11-12 0,-9 9 0,16-17 0,-3-1 0,4-7 0,-4 7 0,3-8 0,-3 4 0,4-4 0,0-1 0,0 5 0,0-3 0,-3 3 0,-1-5 0,-1 5 0,2-3 0,-1 3 0,4-5 0,-4 5 0,1-3 0,2 3 0,-3-5 0,4 5 0,-4 1 0,0 4 0,-5-5 0,5 0 0,-4 0 0,8 1 0,-8 4 0,7-5 0,-7 9 0,7-11 0,-11 14 0,6-14 0,-6 10 0,3-2 0,-3 0 0,2 3 0,2-8 0,0-1 0,7-5 0,-6 5 0,2 1 0,-3 0 0,3 3 0,-2-4 0,6 1 0,-6-1 0,6 0 0,-6-4 0,2 8 0,-2-7 0,-2 7 0,5-8 0,-4 13 0,7-11 0,-7 10 0,7-11 0,-7 7 0,4-8 0,-5 8 0,5-7 0,0 3 0,0 4 0,3-2 0,-3 4 0,0-3 0,3-6 0,-3 7 0,4 0 0,-3 2 0,-2 4 0,0-5 0,-3 4 0,7-7 0,-7 7 0,7-9 0,-2 1 0,3-1 0,0-4 0,-4 8 0,3-6 0,-4 6 0,-2-4 0,5 1 0,-9 4 0,10 0 0,-3-5 0,0 0 0,4 5 0,-7-8 0,6 8 0,-7-1 0,4-6 0,-5 6 0,5-4 0,-3-3 0,6 3 0,-6-5 0,-1 5 0,-1 1 0,0 0 0,2 3 0,2-8 0,-3 4 0,0-4 0,0-1 0,1 1 0,-1-1 0,3 0 0,2 1 0,3 4 0,-8 1 0,3-1 0,-7 9 0,3-7 0,4 3 0,1-5 0,4-4 0,0 4 0,-3-4 0,-2 8 0,1-7 0,0 3 0,4-1 0,-3-2 0,2 7 0,-3-3 0,4-1 0,0 0 0,0 5 0,0-3 0,0 3 0,0-1 0,0-7 0,0 2 0,0-3 0,0 4 0,0-4 0,0 4 0,0-4 0,0 4 0,0-4 0,0 4 0,0-4 0,0 4 0,0-4 0,0 4 0,0-4 0,0 4 0,0-4 0,0 4 0,0-4 0,0 2 0,0-1 0,0 3 0,0-4 0,0 3 0,0-2 0,4 3 0,-4-4 0,4 3 0,-4-2 0,0 3 0,4 0 0,-3 0 0,2 1 0,1-1 0,1 9 0,-1-1 0,8 8 0,-10-10 0,6-3 0,-5-6 0,-2 3 0,6 0 0,-6-4 0,3 4 0,-4-4 0,4 8 0,-3-6 0,3 6 0,3-4 0,-5 1 0,6 0 0,-5-1 0,-2-1 0,2-2 0,1 3 0,-3 4 0,5-6 0,-5 6 0,3-8 0,-1 0 0,1 0 0,1-2 0,-2 6 0,1 5 0,-3-3 0,7 7 0,-7-13 0,2 4 0,-3-4 0,4 0 0,4 3 0,-2-2 0,4 3 0,-9-4 0,6 3 0,-2 2 0,3 0 0,0-1 0,0-1 0,0-2 0,0 3 0,0-4 0,-1-4 0,1 3 0,0 1 0,0 1 0,0-1 0,0-1 0,-1-3 0,1 4 0,0 0 0,-1-4 0,1-1 0,0 1 0,-1-3 0,5 6 0,-3-6 0,7 6 0,-8-3 0,4 1 0,-4 2 0,0-6 0,-1 6 0,5-7 0,1 8 0,0-7 0,2 2 0,-2 1 0,0 0 0,3 1 0,-7-2 0,2-3 0,-3 4 0,8-3 0,-2 2 0,8-3 0,-5 4 0,-4-3 0,7 3 0,-6-4 0,12 0 0,-8 0 0,8 0 0,-8 0 0,8 0 0,-12 0 0,11 0 0,-15 0 0,7 0 0,-10 0 0,15 4 0,-11-3 0,19 3 0,-16 4 0,8-6 0,-5 5 0,4-7 0,-7 0 0,7 0 0,-9 0 0,1 0 0,-1 0 0,-4 0 0,8 0 0,-6 0 0,6 0 0,1 0 0,-7-3 0,6 2 0,0-3 0,-6 4 0,7 0 0,-6 0 0,-2 0 0,3 0 0,4 0 0,-6 0 0,11 0 0,-4 0 0,1 0 0,3 0 0,-4 0 0,-4 0 0,8 0 0,-12 0 0,8 0 0,-5-4 0,-4 4 0,4-4 0,-4 4 0,-1-4 0,1 3 0,0-2 0,0 3 0,3-8 0,2 6 0,0-5 0,7 3 0,-10 3 0,7-7 0,-1 7 0,-6-2 0,6-1 0,-8 4 0,4-4 0,-4 4 0,8 0 0,-3 0 0,4 0 0,4 0 0,-3 0 0,9 0 0,-9 0 0,8 0 0,-8 0 0,8 0 0,-8 0 0,8 0 0,-8 0 0,-1 4 0,-1-4 0,-7 4 0,3-4 0,4 0 0,-6 0 0,10 7 0,-7-1 0,0 2 0,-1-4 0,4-4 0,-6 4 0,6-4 0,-8 4 0,4 0 0,1-4 0,4 8 0,4 1 0,-7-3 0,6 5 0,-2-6 0,10 9 0,-8-5 0,10 5 0,-20-10 0,6 4 0,0-7 0,-2 10 0,8-6 0,-5 7 0,-4-8 0,12 4 0,-10-3 0,12 4 0,-14-4 0,-1-2 0,4 1 0,-6-3 0,6 3 0,-4-4 0,-3 0 0,3 0 0,4 0 0,-6 0 0,6 0 0,-8 0 0,8-4 0,-6 0 0,11-5 0,-13 5 0,4-8 0,-4 7 0,4-10 0,1 6 0,0-7 0,-1 7 0,-4-3 0,0 7 0,-1-2 0,5-1 0,1-1 0,0 0 0,-1 2 0,-5 6 0,10-2 0,-8-1 0,8 3 0,-5-2 0,0-1 0,1 0 0,3-1 0,-7-2 0,3 6 0,-5-2 0,5 3 0,-3 0 0,7-4 0,-4 3 0,1-3 0,-1 1 0,-4 2 0,3-3 0,-2 4 0,3 0 0,-5 0 0,5 0 0,-3 0 0,7 0 0,-3 0 0,3 0 0,-3 0 0,8 0 0,-11 0 0,6 0 0,0 0 0,-6 0 0,7 0 0,-1-4 0,-6 0 0,6-1 0,1 1 0,-7 4 0,15 0 0,-11 0 0,12 0 0,-8 0 0,8 0 0,-8 0 0,-1 0 0,4 0 0,-7 0 0,12 0 0,-12 0 0,11 0 0,-11 0 0,12 0 0,-12 0 0,6 0 0,-2 0 0,0 0 0,3 0 0,-4 0 0,-4 0 0,3 4 0,-8-3 0,8 7 0,-3-7 0,4 6 0,4 2 0,-3 1 0,0-1 0,8-6 0,-15 1 0,19 1 0,-16 6 0,7-5 0,-8 5 0,-1-10 0,-4 3 0,-1-1 0,1-2 0,4 6 0,-4-6 0,8 10 0,-7-9 0,3 9 0,-5-7 0,5 4 0,1 4 0,0-3 0,-1 2 0,-5-3 0,5 3 0,-3-5 0,11 5 0,-10-10 0,6 7 0,-4-8 0,-3 4 0,3-4 0,-5 0 0,5 0 0,-3 0 0,3 0 0,-5 0 0,5 0 0,1 0 0,8 0 0,-7 0 0,7 0 0,-4 0 0,-3 0 0,3 0 0,-1 0 0,-2-8 0,12 2 0,-12-2 0,6 0 0,-11 7 0,3-6 0,-4 6 0,-1-3 0,5 4 0,1-3 0,0-2 0,2-2 0,-6 2 0,7-2 0,1 2 0,1-4 0,0 0 0,-6 1 0,4 0 0,-2 3 0,3-2 0,-1 2 0,-3-7 0,4 3 0,4-4 0,-3 1 0,14 6 0,-17-5 0,6 10 0,-9-3 0,1 1 0,0 2 0,3-3 0,-8 4 0,4 0 0,-4 0 0,4 0 0,-4-4 0,4 4 0,4-4 0,-2-3 0,4 5 0,2-6 0,-6 4 0,12 3 0,-12-6 0,11 6 0,-15-6 0,11 6 0,-8-2 0,3-5 0,-3 6 0,3-5 0,-7 7 0,2 0 0,-3 0 0,14 0 0,-2 0 0,7 0 0,0 0 0,-9 0 0,8 0 0,-12 0 0,6 0 0,-2 0 0,-5 0 0,13 0 0,-17 0 0,8 0 0,-9 0 0,8 0 0,-6 0 0,15 0 0,-15 0 0,10 0 0,-7 0 0,0 0 0,-1 0 0,-5-4 0,5 4 0,-3-4 0,7 0 0,-4 3 0,1-6 0,-1 6 0,-4-2 0,8-1 0,-6-1 0,6-3 0,-4 3 0,-3-2 0,2 3 0,1-4 0,-3 0 0,3 0 0,-5 0 0,1 0 0,8 0 0,-6 0 0,7 0 0,-10 0 0,1 3 0,0-2 0,-1 7 0,1-7 0,0 2 0,0-3 0,3-3 0,-2 2 0,3-3 0,0 0 0,-4 3 0,1-7 0,-3 7 0,-1-3 0,7-4 0,-3 6 0,0-7 0,-2 2 0,-6 5 0,3-7 0,0 6 0,-3 2 0,3-7 0,-4 3 0,0 0 0,3 1 0,1 4 0,1-4 0,-2-1 0,-3 0 0,4-7 0,-3 10 0,3-15 0,-4 15 0,0-7 0,4 9 0,-4-4 0,4 4 0,-1-4 0,-2 4 0,6-9 0,-2 7 0,0-6 0,2 4 0,-6-1 0,3 0 0,0-7 0,-3 10 0,3-7 0,-4 1 0,0 6 0,0-7 0,0 5 0,0 3 0,0-7 0,0 3 0,0-3 0,0 4 0,0-4 0,0 7 0,0-7 0,0-2 0,0 4 0,0-11 0,0 11 0,0-12 0,0 8 0,0-9 0,0 9 0,0-8 0,0 8 0,0-14 0,0 13 0,0-13 0,0 14 0,0-8 0,0 8 0,0-8 0,0 8 0,0-9 0,0 13 0,0-2 0,0 0 0,0 6 0,0-15 0,0 15 0,0-11 0,-4 4 0,-1 3 0,-4-7 0,5 12 0,0-7 0,4 8 0,-4-8 0,3 7 0,-2-3 0,-1 4 0,3-8 0,-15-4 0,13 1 0,-14-2 0,12 12 0,-3-12 0,0 11 0,-5-10 0,4 11 0,-7-7 0,7 7 0,-2-3 0,3 4 0,0 1 0,0 2 0,0-2 0,1 3 0,-1-4 0,-9-4 0,3-1 0,-13-10 0,16 8 0,-5-2 0,11 6 0,1 2 0,-8-7 0,6-1 0,-2 3 0,4-3 0,0 5 0,3 3 0,-3-2 0,4-6 0,0 3 0,0-4 0,-4-2 0,3 10 0,-3-21 0,-4 11 0,6-3 0,-6 6 0,8 5 0,0-5 0,0-1 0,-4-4 0,3 5 0,-7-5 0,7 4 0,-3 1 0,4-4 0,0 11 0,0-6 0,-4-1 0,3 7 0,-3-14 0,4 14 0,-8-15 0,6 15 0,-10-11 0,11 8 0,-7-4 0,4 0 0,-1-5 0,-7 0 0,10 3 0,-10-2 0,11 13 0,-3-13 0,1 11 0,-2-11 0,1 13 0,-4-8 0,4 7 0,-5-3 0,1 0 0,0 3 0,0-3 0,0 4 0,1 1 0,-1-1 0,3 0 0,-1 0 0,1-8 0,-3 6 0,-1-7 0,1 9 0,-8 0 0,6 0 0,-7 0 0,10 0 0,-1 0 0,0 0 0,0 0 0,0 1 0,4-1 0,-4-8 0,0 2 0,-2-3 0,2 5 0,1 0 0,2-1 0,-4-4 0,1 4 0,0 1 0,0 0 0,3 3 0,2-2 0,-1 3 0,-5-14 0,0 11 0,-5-11 0,6 5 0,-4 3 0,2-7 0,-2 8 0,-1-13 0,4 15 0,-8-15 0,8 17 0,-7-7 0,7 3 0,-4-4 0,5 4 0,0 2 0,0 3 0,-4-4 0,3 3 0,-6-7 0,9 7 0,-5-3 0,7 5 0,-4-1 0,-4-4 0,3 0 0,-3-1 0,4 1 0,3 4 0,-6-4 0,6 4 0,-11-8 0,3 3 0,0 0 0,1 1 0,8 4 0,-3-4 0,2 3 0,-3 1 0,0 1 0,1 3 0,-1-4 0,0 0 0,0 0 0,0-4 0,0-1 0,0 1 0,-1 0 0,-2 0 0,2 3 0,-3-3 0,4 8 0,-4-4 0,3 7 0,-7-10 0,8 9 0,-8-9 0,-2 6 0,4 0 0,-3 1 0,6 0 0,-7 3 0,0-3 0,-8-4 0,3 2 0,0-7 0,-3 8 0,3-3 0,4 7 0,3-3 0,4-3 0,-1 5 0,0-9 0,1 10 0,-9-3 0,9 1 0,-23-2 0,19 0 0,-15-7 0,17 10 0,-3-6 0,5 8 0,-1 0 0,1 0 0,-9-4 0,11 3 0,-15-4 0,15 5 0,-11-3 0,4 2 0,-1-7 0,-14 7 0,8-11 0,0 10 0,4-6 0,7 4 0,0 3 0,1-2 0,4 3 0,-4 0 0,3 0 0,-7 0 0,3-4 0,1 3 0,0-3 0,0 0 0,3 3 0,-7-6 0,7 2 0,-11-3 0,10 4 0,-7-4 0,0 4 0,7-1 0,-10-7 0,11 10 0,-3-9 0,4 7 0,1-4 0,-5 4 0,-1-7 0,0 6 0,-3-4 0,7 6 0,-7-1 0,3 3 0,0-6 0,1 6 0,5-3 0,-10-4 0,7 3 0,-6-4 0,4 5 0,3 1 0,-7 2 0,3-3 0,-4 1 0,4 2 0,-3-3 0,7 4 0,-3-4 0,5 0 0,-5 0 0,3-3 0,-3 6 0,4-2 0,-4-1 0,-1 3 0,0-7 0,-3 8 0,4-8 0,-1 4 0,-3-1 0,7 2 0,-7 3 0,3 0 0,-4-4 0,-5 3 0,8-3 0,-2 1 0,8 2 0,-4-3 0,3 4 0,-7 0 0,-1-4 0,3 3 0,-3-3 0,5 4 0,-1 0 0,0 0 0,-3 0 0,-1-8 0,-1 6 0,0-6 0,6 8 0,-4 0 0,6 0 0,-7 0 0,10 0 0,-5 0 0,3 0 0,-3 0 0,4 0 0,0 3 0,4 2 0,0 11 0,4-9 0,0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1T15:54:26.875"/>
    </inkml:context>
    <inkml:brush xml:id="br0">
      <inkml:brushProperty name="width" value="0.2" units="cm"/>
      <inkml:brushProperty name="height" value="0.2" units="cm"/>
    </inkml:brush>
  </inkml:definitions>
  <inkml:trace contextRef="#ctx0" brushRef="#br0">1145 1499 24575,'24'5'0,"-4"-1"0,-4-4 0,-6 0 0,16 0 0,-16 0 0,11 0 0,-8 0 0,0 0 0,-1 0 0,-5 0 0,10 0 0,-7 0 0,16 0 0,-16 0 0,6 0 0,1 0 0,-7 0 0,7 0 0,-10 0 0,5 0 0,-3 0 0,3 0 0,5 0 0,-7 0 0,11-4 0,-4 3 0,2-11 0,2 10 0,-8-5 0,-1 3 0,-4 3 0,9-6 0,-7 6 0,7-3 0,-1 4 0,-6 0 0,16 0 0,-12 0 0,4 0 0,-2 0 0,-7 0 0,3 0 0,4 0 0,-6 0 0,7 0 0,-9 0 0,4 0 0,1 0 0,0 0 0,3 0 0,-3-4 0,0 3 0,3-3 0,-3 4 0,4-4 0,-4-1 0,3 1 0,-7 0 0,7 4 0,-7-3 0,3 2 0,-4-3 0,4 0 0,-4 3 0,8-10 0,-3 5 0,0-6 0,-1 4 0,-4 3 0,4-2 0,-3 6 0,7-11 0,-7 7 0,3-4 0,-4 2 0,0 3 0,-1-1 0,1-2 0,0 3 0,0-4 0,4 0 0,-3-1 0,3 5 0,-1-6 0,-2 4 0,3-6 0,-4 8 0,0-4 0,4 0 0,-3-1 0,7-7 0,-7 2 0,3 1 0,-3-3 0,-1 3 0,0 0 0,0 1 0,4 0 0,-3-2 0,3 1 0,-4 1 0,0 4 0,0-4 0,1-1 0,3-4 0,-3 4 0,3-4 0,-3 4 0,-1 0 0,0 1 0,0 0 0,0 3 0,1-7 0,3 2 0,-3 1 0,3-3 0,0 3 0,-2-4 0,2 3 0,-8-2 0,3 7 0,2-7 0,0 7 0,3-3 0,-5 4 0,5-3 0,-3 2 0,4-7 0,-6 7 0,2-4 0,-2 6 0,1-1 0,0 0 0,0 0 0,4-4 0,-3 3 0,3-4 0,-4 1 0,0 3 0,0-7 0,0 7 0,0-3 0,0 0 0,10-7 0,-7 1 0,7-5 0,-6 5 0,-3 5 0,3 1 0,-7 0 0,2-1 0,1-4 0,2 3 0,2 2 0,-8 4 0,-1 0 0,1 0 0,1-14 0,3 11 0,1-11 0,-5 10 0,0 3 0,-1-3 0,2 0 0,-1 3 0,0-4 0,-4 5 0,0 2 0,4-11 0,1 7 0,3-7 0,-4 5 0,3 3 0,-6-3 0,6 4 0,-6-5 0,2 4 0,-3-3 0,0 4 0,0-4 0,0 3 0,0-3 0,0 4 0,-3 0 0,-6 0 0,0-4 0,-7 2 0,6 2 0,-2 4 0,0 0 0,-1 3 0,-4-11 0,-5 10 0,8-9 0,-3 10 0,9-2 0,-9 3 0,3 0 0,-8 0 0,5 0 0,-5 0 0,3 0 0,-7 0 0,7 0 0,1 0 0,2 0 0,7 0 0,-3 0 0,4 0 0,-4 0 0,3 0 0,-3 0 0,4 0 0,-4 0 0,3 0 0,-3 0 0,4 0 0,-4 0 0,3 0 0,-3 0 0,4 0 0,-4 0 0,3 0 0,-7 0 0,2 0 0,-3 0 0,4 0 0,-3 0 0,7 0 0,-3 0 0,-5 0 0,7 0 0,-7 0 0,9 0 0,-4 0 0,-1 0 0,0 0 0,-3 0 0,7 0 0,-8 0 0,4 0 0,0 0 0,1 0 0,4 0 0,-4 0 0,3 0 0,-3 0 0,4 0 0,-4 0 0,3 0 0,-3 0 0,4 0 0,-4 0 0,3 0 0,-3 0 0,4 0 0,-4 0 0,3 0 0,-3 0 0,4 0 0,-4 4 0,3 0 0,-3 4 0,3 4 0,1-3 0,0 12 0,-5-2 0,3 0 0,-3 1 0,9-11 0,-8 7 0,7-7 0,-4 3 0,6-4 0,-1 0 0,0 0 0,-4 0 0,0-4 0,0-1 0,0-3 0,-4 0 0,3 0 0,-3 0 0,4 0 0,-9 0 0,3 0 0,-8 0 0,4 0 0,5 0 0,-8 0 0,11 0 0,-7 0 0,5 0 0,3 0 0,-3 0 0,-4 0 0,1 0 0,-3 0 0,-2 0 0,-5 0 0,1 0 0,-8 0 0,13 0 0,-7 0 0,11 0 0,-5 0 0,2 0 0,-1 0 0,-13 0 0,8 0 0,-9 0 0,5 0 0,5 0 0,-9 0 0,12 0 0,-12 0 0,9 0 0,0 0 0,-4 0 0,9 0 0,0 0 0,2 0 0,3 0 0,0 0 0,-8 0 0,10 0 0,-14 0 0,11 0 0,-13 0 0,8 0 0,-7 0 0,7 0 0,-7 0 0,7 0 0,-7 0 0,11 0 0,-6 0 0,4 0 0,-2 0 0,-3 0 0,6 0 0,3 0 0,-3 0 0,3 0 0,-9 0 0,3-3 0,2 2 0,-4-3 0,2 0 0,0-1 0,-2-4 0,12 5 0,-7 0 0,2 0 0,-3-1 0,4 0 0,1 1 0,0 4 0,-6-4 0,4 0 0,-12-1 0,16-3 0,-7 8 0,-5-8 0,11 6 0,-11-2 0,0 4 0,10 0 0,-19-4 0,21 3 0,-15-3 0,10 4 0,-3 0 0,2 0 0,7 0 0,-3 0 0,4 0 0,-4 0 0,3 0 0,-7 4 0,3 4 0,0 1 0,1 3 0,0-4 0,-2-3 0,1 2 0,1-2 0,8 2 0,0 1 0,4 4 0,4-3 0,4 3 0,1-4 0,12 1 0,-2 4 0,4-3 0,-1 2 0,-5-8 0,0 4 0,5 1 0,-8 1 0,3 2 0,-10-8 0,5 4 0,-3-4 0,3 4 0,-4 4 0,0 1 0,5 4 0,0 1 0,-3-5 0,1-1 0,-3 0 0,1-4 0,7 9 0,-3-4 0,0 0 0,3 3 0,-7-7 0,3 3 0,0-4 0,-3 0 0,3 0 0,-4 0 0,-1-1 0,1 1 0,-3 0 0,2 0 0,-3 4 0,4-3 0,4 7 0,-3-7 0,4 17 0,-1-11 0,-2 13 0,3-11 0,0 5 0,-4-8 0,4 11 0,-8-16 0,2 12 0,2-8 0,-3 0 0,5-1 0,-10-4 0,2 0 0,1 0 0,-3 4 0,6 1 0,-6 4 0,10 0 0,-9-4 0,6 3 0,-4-3 0,-4 0 0,8 3 0,-7-3 0,7 9 0,-7-8 0,3 7 0,4-8 0,-2 9 0,2-3 0,0 7 0,-7-7 0,7 2 0,-7-8 0,7 8 0,-3-11 0,0 7 0,-2-5 0,1-3 0,0 7 0,5 1 0,3 1 0,-2 0 0,2-6 0,-5-4 0,5 4 0,-3-7 0,12 7 0,-11-11 0,11 7 0,-8-4 0,0 1 0,-1-1 0,0 0 0,-3-3 0,3 3 0,0-4 0,1 0 0,0 0 0,-2 0 0,-3 0 0,4 0 0,-3 0 0,3 3 0,-4-2 0,4 2 0,-3-3 0,3 4 0,-5-3 0,5 2 0,-3-3 0,7 0 0,-3 0 0,4 4 0,-4 0 0,4 1 0,-9-1 0,4-4 0,0 3 0,-3-2 0,0 3 0,-6-4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1T15:54:32.877"/>
    </inkml:context>
    <inkml:brush xml:id="br0">
      <inkml:brushProperty name="width" value="0.2" units="cm"/>
      <inkml:brushProperty name="height" value="0.2" units="cm"/>
    </inkml:brush>
  </inkml:definitions>
  <inkml:trace contextRef="#ctx0" brushRef="#br0">2960 7 24575,'-26'0'0,"-4"0"0,12 0 0,-8 4 0,3-3 0,-9 12 0,3-11 0,1 6 0,-3-3 0,1 0 0,1 4 0,-2-4 0,3-1 0,-1 4 0,1-6 0,2 10 0,3-7 0,4 0 0,3-1 0,-1 0 0,3-3 0,-12 7 0,12-3 0,-3 0 0,1-2 0,6 1 0,-7-4 0,1 4 0,2 0 0,-8-4 0,5 8 0,4-7 0,-12 11 0,5-5 0,-4 2 0,3-1 0,8-7 0,-4 6 0,0 2 0,4-4 0,1 3 0,1-4 0,-2-3 0,0 2 0,-8 1 0,11-3 0,-6 3 0,8-4 0,-9 0 0,3 4 0,-3-3 0,-4 3 0,7 3 0,-8-5 0,9 9 0,2-10 0,-6 2 0,3-3 0,-4 0 0,2 4 0,8-3 0,-13 7 0,7-7 0,-8 3 0,5-4 0,0 0 0,4 0 0,-2 0 0,6 0 0,-3 0 0,4 3 0,0 2 0,0-1 0,1-1 0,-1-3 0,-9 4 0,7-3 0,-10 7 0,7-7 0,0 3 0,-3-1 0,3-2 0,-4 11 0,-5-10 0,8 8 0,-2-9 0,4 6 0,3-6 0,-7 7 0,-1 1 0,2-3 0,-1 5 0,8-10 0,-4 6 0,-1-6 0,0 6 0,2-3 0,3 4 0,0 0 0,0-4 0,0 3 0,-4-2 0,0 6 0,-1-2 0,1 3 0,4-4 0,-4 4 0,3 0 0,-3 1 0,3 3 0,2-7 0,-2 3 0,2-5 0,-2 5 0,5-3 0,-7 7 0,1-4 0,-3 1 0,-8 8 0,14-11 0,-13 12 0,14-13 0,-6 6 0,4-6 0,0 7 0,-1-3 0,1-1 0,-4 4 0,3-7 0,-7 7 0,7-7 0,-3 6 0,4-6 0,0 3 0,-4 4 0,2-2 0,-2 4 0,3-3 0,1-2 0,-4 0 0,3-1 0,-4 0 0,1 1 0,3 0 0,-3-1 0,8-5 0,-3 1 0,-1 4 0,2-3 0,-5 2 0,7 1 0,-1 1 0,-7 8 0,7-7 0,-8 7 0,5-13 0,-1 13 0,-6 0 0,8 3 0,-8-4 0,10 6 0,-4-11 0,-5 21 0,8-20 0,-7 14 0,9-16 0,-15 23 0,11-12 0,-9 9 0,16-17 0,-3-1 0,4-7 0,-4 7 0,3-8 0,-3 4 0,4-4 0,0-1 0,0 5 0,0-3 0,-3 3 0,-1-5 0,-1 5 0,2-3 0,-1 3 0,4-5 0,-4 5 0,1-3 0,2 3 0,-3-5 0,4 5 0,-4 1 0,0 4 0,-5-5 0,5 0 0,-4 0 0,8 1 0,-8 4 0,7-5 0,-7 9 0,7-11 0,-11 15 0,6-15 0,-6 10 0,3-2 0,-3 0 0,2 3 0,2-8 0,0-1 0,7-5 0,-6 5 0,2 1 0,-3 0 0,3 3 0,-2-4 0,6 1 0,-6-1 0,6 0 0,-6-4 0,2 8 0,-2-7 0,-2 7 0,5-8 0,-4 13 0,7-11 0,-7 10 0,7-11 0,-7 7 0,4-8 0,-5 8 0,5-7 0,0 3 0,0 4 0,3-2 0,-3 4 0,0-3 0,3-6 0,-3 7 0,4 1 0,-3 1 0,-2 4 0,0-5 0,-3 4 0,7-7 0,-7 7 0,7-9 0,-2 1 0,3-1 0,0-4 0,-4 8 0,3-6 0,-4 6 0,-2-4 0,5 1 0,-9 4 0,10 0 0,-3-5 0,0 0 0,4 5 0,-7-8 0,6 8 0,-7-1 0,4-6 0,-5 6 0,5-4 0,-3-3 0,6 3 0,-6-5 0,-1 5 0,-1 1 0,0 0 0,2 3 0,2-8 0,-3 4 0,0-4 0,0-1 0,1 1 0,-1 0 0,3-1 0,2 1 0,3 4 0,-8 1 0,3-1 0,-7 9 0,3-7 0,4 3 0,1-5 0,4-4 0,0 4 0,-3-4 0,-2 8 0,1-7 0,0 3 0,4-1 0,-3-2 0,2 7 0,-3-3 0,4-1 0,0 0 0,0 5 0,0-3 0,0 3 0,0-1 0,0-7 0,0 2 0,0-3 0,0 4 0,0-4 0,0 4 0,0-4 0,0 4 0,0-4 0,0 4 0,0-4 0,0 4 0,0-4 0,0 4 0,0-4 0,0 4 0,0-4 0,0 4 0,0-4 0,0 3 0,0-2 0,0 3 0,0-4 0,0 3 0,0-2 0,4 3 0,-4-4 0,4 3 0,-4-2 0,0 3 0,4 0 0,-3 0 0,2 1 0,1-1 0,1 9 0,-1-1 0,8 8 0,-10-10 0,6-3 0,-5-6 0,-2 3 0,6 0 0,-6-4 0,3 4 0,-4-4 0,4 8 0,-3-6 0,3 6 0,3-4 0,-5 1 0,6 0 0,-5-1 0,-2-1 0,2-2 0,1 3 0,-3 4 0,5-6 0,-5 6 0,3-8 0,-1 0 0,1 0 0,1-1 0,-2 5 0,1 5 0,-3-3 0,7 7 0,-7-13 0,2 4 0,-3-4 0,4 0 0,4 3 0,-2-2 0,4 3 0,-9-4 0,6 3 0,-2 2 0,3 0 0,0-1 0,0-1 0,0-2 0,0 3 0,0-4 0,-1-4 0,1 3 0,0 1 0,0 1 0,0-1 0,0-1 0,-1-3 0,1 4 0,0 0 0,-1-4 0,1-1 0,0 1 0,-1-3 0,5 6 0,-3-6 0,7 6 0,-8-3 0,4 1 0,-4 2 0,0-6 0,-1 6 0,5-7 0,1 8 0,0-7 0,2 2 0,-2 1 0,0 0 0,3 1 0,-7-2 0,2-3 0,-3 4 0,8-3 0,-2 2 0,8-3 0,-5 4 0,-4-3 0,7 3 0,-6-4 0,12 0 0,-8 0 0,8 0 0,-8 0 0,8 0 0,-12 0 0,11 0 0,-15 0 0,7 0 0,-10 0 0,15 4 0,-11-3 0,19 3 0,-16 4 0,8-6 0,-5 5 0,4-7 0,-7 0 0,7 0 0,-9 0 0,1 0 0,-1 0 0,-4 0 0,8 0 0,-6 0 0,6 0 0,1 0 0,-7-3 0,6 2 0,0-3 0,-6 4 0,7 0 0,-6 0 0,-2 0 0,3 0 0,4 0 0,-6 0 0,11 0 0,-4 0 0,1 0 0,3 0 0,-4 0 0,-4 0 0,8 0 0,-12 0 0,8 0 0,-5-4 0,-4 4 0,4-4 0,-4 4 0,-1-4 0,1 3 0,0-2 0,0 3 0,3-8 0,2 6 0,0-5 0,7 3 0,-10 3 0,7-7 0,-1 7 0,-6-2 0,6-1 0,-8 4 0,4-4 0,-4 4 0,8 0 0,-3 0 0,4 0 0,4 0 0,-3 0 0,9 0 0,-9 0 0,8 0 0,-8 0 0,8 0 0,-8 0 0,8 0 0,-8 0 0,-1 4 0,-1-4 0,-7 4 0,3-4 0,4 0 0,-6 0 0,10 7 0,-7-1 0,0 2 0,-1-4 0,4-4 0,-6 4 0,6-4 0,-8 4 0,4 0 0,1-4 0,4 8 0,4 1 0,-7-3 0,6 5 0,-2-6 0,10 9 0,-8-5 0,10 5 0,-20-10 0,6 4 0,0-7 0,-2 10 0,8-6 0,-5 7 0,-4-7 0,12 3 0,-10-3 0,12 4 0,-14-4 0,-1-2 0,4 1 0,-6-3 0,6 3 0,-4-4 0,-3 0 0,3 0 0,4 0 0,-6 0 0,6 0 0,-8 0 0,8-4 0,-6 0 0,11-5 0,-13 5 0,4-8 0,-4 7 0,4-11 0,1 7 0,0-7 0,-1 7 0,-4-3 0,0 7 0,-1-2 0,5-1 0,1-1 0,0 0 0,-1 2 0,-5 6 0,10-2 0,-8-1 0,8 3 0,-5-2 0,0-1 0,1 0 0,3-1 0,-7-2 0,3 6 0,-5-2 0,5 3 0,-3 0 0,7-4 0,-4 3 0,1-3 0,-1 1 0,-4 2 0,3-3 0,-2 4 0,3 0 0,-5 0 0,5 0 0,-3 0 0,7 0 0,-3 0 0,3 0 0,-3 0 0,8 0 0,-11 0 0,6 0 0,0 0 0,-6 0 0,7 0 0,-1-4 0,-6 0 0,6-1 0,1 1 0,-7 4 0,15 0 0,-11 0 0,12 0 0,-8 0 0,8 0 0,-8 0 0,-1 0 0,4 0 0,-7 0 0,12 0 0,-12 0 0,11 0 0,-11 0 0,12 0 0,-12 0 0,6 0 0,-2 0 0,0 0 0,3 0 0,-4 0 0,-4 0 0,3 4 0,-8-3 0,8 7 0,-3-7 0,4 6 0,4 2 0,-3 1 0,0-1 0,8-6 0,-15 1 0,19 1 0,-16 6 0,7-5 0,-8 5 0,-1-10 0,-4 3 0,-1-1 0,1-2 0,4 6 0,-4-6 0,8 10 0,-7-9 0,3 9 0,-5-7 0,5 4 0,1 4 0,0-3 0,-1 3 0,-5-4 0,5 3 0,-3-5 0,11 5 0,-10-10 0,6 7 0,-4-8 0,-3 4 0,3-4 0,-5 0 0,5 0 0,-3 0 0,3 0 0,-5 0 0,5 0 0,1 0 0,8 0 0,-7 0 0,7 0 0,-4 0 0,-3 0 0,3 0 0,-1 0 0,-2-8 0,12 2 0,-12-2 0,6 0 0,-11 7 0,3-6 0,-4 6 0,-1-3 0,5 4 0,1-3 0,0-2 0,2-3 0,-6 3 0,7-2 0,1 2 0,1-4 0,0 0 0,-6 1 0,4 0 0,-2 3 0,3-2 0,-1 2 0,-3-7 0,4 3 0,4-4 0,-3 1 0,14 6 0,-17-5 0,6 10 0,-9-3 0,1 1 0,0 2 0,3-3 0,-8 4 0,4 0 0,-4 0 0,4 0 0,-4-4 0,4 4 0,4-4 0,-2-3 0,4 5 0,2-6 0,-6 4 0,12 3 0,-12-6 0,11 6 0,-15-6 0,11 6 0,-8-2 0,3-5 0,-3 6 0,3-5 0,-7 7 0,2 0 0,-3 0 0,14 0 0,-2 0 0,7 0 0,0 0 0,-9 0 0,8 0 0,-12 0 0,6 0 0,-2 0 0,-5 0 0,13 0 0,-17 0 0,8 0 0,-9 0 0,8 0 0,-6 0 0,15 0 0,-15 0 0,10 0 0,-7 0 0,0 0 0,-1 0 0,-5-4 0,5 4 0,-3-4 0,7 0 0,-4 3 0,1-6 0,-1 6 0,-4-2 0,8-1 0,-6-1 0,6-3 0,-4 3 0,-3-2 0,2 3 0,1-4 0,-3 0 0,3 0 0,-5 0 0,1 0 0,8 0 0,-6 0 0,7 0 0,-10 0 0,1 3 0,0-2 0,-1 7 0,1-7 0,0 2 0,0-3 0,3-3 0,-2 2 0,3-3 0,0 0 0,-4 3 0,1-7 0,-3 7 0,-1-3 0,7-4 0,-3 6 0,0-7 0,-2 1 0,-6 6 0,3-7 0,0 6 0,-3 2 0,3-7 0,-4 3 0,0 0 0,3 1 0,1 4 0,1-4 0,-2-1 0,-3 0 0,4-7 0,-3 10 0,3-15 0,-4 15 0,0-7 0,4 9 0,-4-4 0,4 4 0,-1-4 0,-2 4 0,6-9 0,-2 7 0,0-6 0,2 4 0,-6-1 0,3 0 0,0-7 0,-3 10 0,3-7 0,-4 1 0,0 6 0,0-7 0,0 5 0,0 3 0,0-7 0,0 3 0,0-4 0,0 5 0,0-4 0,0 7 0,0-7 0,0-2 0,0 4 0,0-11 0,0 11 0,0-12 0,0 8 0,0-9 0,0 9 0,0-8 0,0 8 0,0-14 0,0 13 0,0-13 0,0 14 0,0-8 0,0 8 0,0-8 0,0 8 0,0-9 0,0 13 0,0-2 0,0-1 0,0 7 0,0-15 0,0 15 0,0-11 0,-4 4 0,-1 3 0,-4-7 0,5 12 0,0-7 0,4 8 0,-4-8 0,3 7 0,-2-3 0,-1 4 0,3-8 0,-15-4 0,13 1 0,-14-2 0,12 12 0,-3-12 0,0 11 0,-5-10 0,4 11 0,-7-7 0,7 7 0,-2-3 0,3 4 0,0 1 0,0 2 0,0-2 0,1 3 0,-1-4 0,-9-4 0,3-1 0,-13-10 0,16 8 0,-5-2 0,11 5 0,1 3 0,-8-7 0,6-1 0,-2 3 0,4-3 0,0 5 0,3 3 0,-3-2 0,4-6 0,0 3 0,0-4 0,-4-2 0,3 10 0,-3-21 0,-4 11 0,6-3 0,-6 6 0,8 5 0,0-5 0,0-1 0,-4-4 0,3 5 0,-7-5 0,7 4 0,-3 1 0,4-4 0,0 11 0,0-6 0,-4-1 0,3 7 0,-3-15 0,4 15 0,-8-15 0,6 15 0,-10-11 0,11 8 0,-7-4 0,4 0 0,-1-5 0,-7 0 0,10 3 0,-10-2 0,11 13 0,-3-13 0,1 11 0,-2-11 0,1 13 0,-4-8 0,4 7 0,-5-3 0,1 0 0,0 3 0,0-3 0,0 4 0,1 1 0,-1-1 0,3 0 0,-1 0 0,1-8 0,-3 6 0,-1-7 0,1 9 0,-8 0 0,6 0 0,-7 0 0,10 0 0,-1 0 0,0 0 0,0 0 0,0 1 0,4-1 0,-4-9 0,0 3 0,-2-3 0,2 5 0,1 0 0,2-1 0,-4-4 0,1 4 0,0 1 0,0 0 0,3 3 0,2-2 0,-1 3 0,-5-14 0,0 11 0,-5-11 0,6 5 0,-4 3 0,2-7 0,-2 8 0,-1-13 0,4 15 0,-8-15 0,8 17 0,-7-7 0,7 3 0,-4-4 0,5 4 0,0 2 0,0 3 0,-4-4 0,3 3 0,-6-7 0,9 7 0,-5-3 0,7 5 0,-4-1 0,-4-4 0,3-1 0,-3 0 0,4 1 0,3 4 0,-6-4 0,6 4 0,-11-8 0,3 3 0,0 0 0,1 1 0,8 4 0,-3-4 0,2 3 0,-3 1 0,0 1 0,1 3 0,-1-4 0,0 0 0,0 0 0,0-4 0,0-1 0,0 1 0,-1 0 0,-2 0 0,2 3 0,-3-3 0,4 8 0,-4-4 0,3 7 0,-7-10 0,8 9 0,-8-9 0,-2 6 0,4 0 0,-3 1 0,6 0 0,-7 3 0,0-3 0,-8-4 0,3 2 0,0-7 0,-3 8 0,3-3 0,4 7 0,3-3 0,4-3 0,-1 5 0,0-9 0,1 10 0,-9-3 0,9 1 0,-23-2 0,19 0 0,-15-7 0,17 10 0,-3-6 0,5 8 0,-1 0 0,1 0 0,-9-4 0,11 3 0,-15-4 0,15 5 0,-11-3 0,4 2 0,-1-7 0,-14 7 0,8-11 0,0 10 0,4-6 0,7 4 0,0 3 0,1-2 0,4 3 0,-4 0 0,3 0 0,-7 0 0,3-4 0,1 3 0,0-3 0,0 0 0,3 3 0,-7-6 0,7 2 0,-11-4 0,10 5 0,-7-4 0,0 4 0,7-1 0,-10-7 0,11 10 0,-3-9 0,4 7 0,1-4 0,-5 4 0,-1-7 0,0 6 0,-3-4 0,7 6 0,-7-1 0,3 3 0,0-6 0,1 6 0,5-3 0,-10-4 0,7 3 0,-6-4 0,4 5 0,3 1 0,-7 2 0,3-3 0,-4 1 0,4 2 0,-3-3 0,7 4 0,-3-4 0,5 0 0,-5 0 0,3-3 0,-3 6 0,4-2 0,-4-1 0,-1 3 0,0-7 0,-3 8 0,4-8 0,-1 4 0,-3-1 0,7 2 0,-7 3 0,3 0 0,-4-4 0,-5 3 0,8-3 0,-2 1 0,8 2 0,-4-3 0,3 4 0,-7 0 0,-1-4 0,3 3 0,-3-3 0,5 4 0,-1 0 0,0 0 0,-3 0 0,-1-8 0,-1 6 0,0-6 0,6 8 0,-4 0 0,6 0 0,-7 0 0,10 0 0,-5 0 0,3 0 0,-3 0 0,4 0 0,0 3 0,4 2 0,0 11 0,4-9 0,0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1T15:54:32.878"/>
    </inkml:context>
    <inkml:brush xml:id="br0">
      <inkml:brushProperty name="width" value="0.2" units="cm"/>
      <inkml:brushProperty name="height" value="0.2" units="cm"/>
    </inkml:brush>
  </inkml:definitions>
  <inkml:trace contextRef="#ctx0" brushRef="#br0">1145 1502 24575,'24'5'0,"-4"-1"0,-4-4 0,-6 0 0,16 0 0,-16 0 0,11 0 0,-8 0 0,0 0 0,-1 0 0,-5 0 0,10 0 0,-7 0 0,16 0 0,-16 0 0,6 0 0,1 0 0,-7 0 0,7 0 0,-10 0 0,5 0 0,-3 0 0,3 0 0,5 0 0,-7 0 0,11-4 0,-4 3 0,2-11 0,2 10 0,-8-5 0,-1 3 0,-4 3 0,9-6 0,-7 6 0,7-3 0,-1 4 0,-6 0 0,16 0 0,-12 0 0,4 0 0,-2 0 0,-7 0 0,3 0 0,4 0 0,-6 0 0,7 0 0,-9 0 0,4 0 0,1 0 0,0 0 0,3 0 0,-3-4 0,0 3 0,3-3 0,-3 4 0,4-4 0,-4-1 0,3 1 0,-7 0 0,7 4 0,-7-3 0,3 2 0,-4-3 0,4 0 0,-4 3 0,8-10 0,-3 5 0,0-6 0,-1 4 0,-4 3 0,4-2 0,-3 6 0,7-11 0,-7 7 0,3-4 0,-4 2 0,0 3 0,-1-1 0,1-2 0,0 3 0,0-4 0,4 0 0,-3-1 0,3 5 0,-1-7 0,-2 5 0,3-6 0,-4 8 0,0-4 0,4 0 0,-3-1 0,7-7 0,-7 2 0,3 1 0,-3-3 0,-1 3 0,0 0 0,0 1 0,4 0 0,-3-2 0,3 1 0,-4 1 0,0 4 0,0-4 0,1-1 0,3-4 0,-3 4 0,3-4 0,-3 4 0,-1 0 0,0 1 0,0 0 0,0 3 0,1-7 0,3 2 0,-3 1 0,3-3 0,0 3 0,-2-4 0,2 3 0,-8-2 0,3 7 0,2-7 0,0 7 0,3-3 0,-5 4 0,5-4 0,-3 3 0,4-7 0,-6 7 0,2-4 0,-2 6 0,1-1 0,0 0 0,0 0 0,4-4 0,-3 3 0,3-4 0,-4 1 0,0 3 0,0-7 0,0 7 0,0-3 0,0 0 0,10-7 0,-7 1 0,7-5 0,-6 5 0,-3 5 0,3 1 0,-7 0 0,2-1 0,1-4 0,2 3 0,2 2 0,-8 4 0,-1 0 0,1 0 0,1-14 0,3 11 0,1-11 0,-5 10 0,0 3 0,-1-3 0,2 0 0,-1 3 0,0-4 0,-4 5 0,0 1 0,4-10 0,1 7 0,3-7 0,-4 5 0,3 3 0,-6-3 0,6 4 0,-6-5 0,2 4 0,-3-3 0,0 4 0,0-4 0,0 3 0,0-3 0,0 4 0,-3 0 0,-6 0 0,0-4 0,-7 2 0,6 2 0,-2 4 0,0 0 0,-1 3 0,-4-11 0,-5 10 0,8-9 0,-3 10 0,9-2 0,-9 3 0,3 0 0,-8 0 0,5 0 0,-5 0 0,3 0 0,-7 0 0,7 0 0,1 0 0,2 0 0,7 0 0,-3 0 0,4 0 0,-4 0 0,3 0 0,-3 0 0,4 0 0,-4 0 0,3 0 0,-3 0 0,4 0 0,-4 0 0,3 0 0,-3 0 0,4 0 0,-4 0 0,3 0 0,-7 0 0,2 0 0,-3 0 0,4 0 0,-3 0 0,7 0 0,-3 0 0,-5 0 0,7 0 0,-7 0 0,9 0 0,-4 0 0,-1 0 0,0 0 0,-3 0 0,7 0 0,-8 0 0,4 0 0,0 0 0,1 0 0,4 0 0,-4 0 0,3 0 0,-3 0 0,4 0 0,-4 0 0,3 0 0,-3 0 0,4 0 0,-4 0 0,3 0 0,-3 0 0,4 0 0,-4 0 0,3 0 0,-3 0 0,4 0 0,-4 4 0,3 0 0,-3 4 0,3 4 0,1-3 0,0 12 0,-5-2 0,3 0 0,-3 1 0,9-11 0,-8 7 0,7-7 0,-4 3 0,6-4 0,-1 0 0,0 0 0,-4 0 0,0-4 0,0-1 0,0-3 0,-4 0 0,3 0 0,-3 0 0,4 0 0,-9 0 0,3 0 0,-8 0 0,4 0 0,5 0 0,-8 0 0,11 0 0,-7 0 0,5 0 0,3 0 0,-3 0 0,-4 0 0,1 0 0,-3 0 0,-2 0 0,-5 0 0,1 0 0,-8 0 0,13 0 0,-7 0 0,11 0 0,-5 0 0,2 0 0,-1 0 0,-13 0 0,8 0 0,-9 0 0,5 0 0,5 0 0,-9 0 0,12 0 0,-12 0 0,9 0 0,0 0 0,-4 0 0,9 0 0,0 0 0,2 0 0,3 0 0,0 0 0,-8 0 0,10 0 0,-14 0 0,11 0 0,-13 0 0,8 0 0,-7 0 0,7 0 0,-7 0 0,7 0 0,-7 0 0,11 0 0,-6 0 0,4 0 0,-2 0 0,-3 0 0,6 0 0,3 0 0,-3 0 0,3 0 0,-9 0 0,3-3 0,2 2 0,-4-3 0,2 0 0,0-1 0,-2-4 0,12 5 0,-7 0 0,2 0 0,-3-1 0,4 0 0,1 1 0,0 4 0,-6-4 0,4 0 0,-12-1 0,16-3 0,-7 8 0,-5-8 0,11 6 0,-11-2 0,0 4 0,10 0 0,-19-4 0,21 3 0,-15-3 0,10 4 0,-3 0 0,2 0 0,7 0 0,-3 0 0,4 0 0,-4 0 0,3 0 0,-7 4 0,3 4 0,0 1 0,1 3 0,0-4 0,-2-3 0,1 2 0,1-2 0,8 2 0,0 1 0,4 4 0,4-3 0,4 3 0,1-4 0,12 1 0,-2 4 0,4-3 0,-1 3 0,-5-9 0,0 4 0,5 1 0,-8 1 0,3 2 0,-10-8 0,5 4 0,-3-4 0,3 4 0,-4 4 0,0 1 0,5 4 0,0 1 0,-3-5 0,1-1 0,-3 0 0,1-4 0,7 9 0,-3-4 0,0 0 0,3 3 0,-7-7 0,3 3 0,0-4 0,-3 0 0,3 0 0,-4 0 0,-1-1 0,1 1 0,-3 0 0,2 0 0,-3 4 0,4-3 0,4 7 0,-3-7 0,4 17 0,-1-11 0,-2 13 0,3-11 0,0 5 0,-4-8 0,4 11 0,-8-15 0,2 11 0,2-8 0,-3 0 0,5-1 0,-10-4 0,2 0 0,1 0 0,-3 4 0,6 1 0,-6 4 0,10 0 0,-9-4 0,6 3 0,-4-3 0,-4 0 0,8 3 0,-7-3 0,7 9 0,-7-8 0,3 7 0,4-8 0,-2 9 0,2-3 0,0 7 0,-7-7 0,7 2 0,-7-8 0,7 8 0,-3-11 0,0 7 0,-2-5 0,1-3 0,0 7 0,5 2 0,3 0 0,-2 0 0,2-6 0,-5-4 0,5 4 0,-3-7 0,12 7 0,-11-11 0,11 7 0,-8-4 0,0 1 0,-1-1 0,0 0 0,-3-3 0,3 3 0,0-4 0,1 0 0,0 0 0,-2 0 0,-3 0 0,4 0 0,-3 0 0,3 3 0,-4-2 0,4 2 0,-3-3 0,3 4 0,-5-3 0,5 2 0,-3-3 0,7 0 0,-3 0 0,4 4 0,-4 0 0,4 1 0,-9-1 0,4-4 0,0 3 0,-3-2 0,0 3 0,-6-4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9:03:41.221"/>
    </inkml:context>
    <inkml:brush xml:id="br0">
      <inkml:brushProperty name="width" value="0.05" units="cm"/>
      <inkml:brushProperty name="height" value="0.05" units="cm"/>
      <inkml:brushProperty name="color" value="#E71224"/>
    </inkml:brush>
  </inkml:definitions>
  <inkml:trace contextRef="#ctx0" brushRef="#br0">1785 0 24575,'-24'0'0,"3"0"0,-20 0 0,1 0 0,-20 0 0,4 0 0,-17 0 0,19 10 0,1-4 0,13 5 0,7-3 0,5-3 0,5 8 0,1-3 0,5 2 0,-10 1 0,-9 7 0,-5-3 0,-10 12 0,4-12 0,-12 15 0,-1-10 0,4 10 0,4-10 0,10 8 0,1-4 0,4 5 0,-4 5 0,10-5 0,-11 16 0,4-3 0,5-1 0,-10 17 0,21-23 0,-15 22 0,20-18 0,-3 10 0,5-4 0,4 0 0,-4-2 0,4 0 0,-2-9 0,2 8 0,-3-4 0,4 1 0,-5 4 0,4 0 0,-3-9 0,8 14 0,-3-15 0,8 10 0,-3 1 0,4 0 0,0 13 0,0-10 0,0 2 0,0-16 0,-9 3 0,7-9 0,-12 15 0,13-19 0,-8 18 0,8-19 0,-4 4 0,1-1 0,3-4 0,-3 4 0,4-4 0,0 4 0,0-9 0,0 9 0,0 1 0,0 1 0,0 4 0,0-10 0,0-2 0,0-4 0,0 18 0,0-4 0,0 16 0,0-1 0,0 0 0,0 7 0,0 6 0,0-11 0,0 10 0,0-18 0,0 0 0,0-7 0,0-10 0,4-1 0,-3-5 0,6 0 0,-2-4 0,0-1 0,1-4 0,-5 0 0,7 4 0,-4 1 0,9 4 0,-8-4 0,6-2 0,-6-3 0,-1 0 0,0 4 0,-8-3 0,0-4 0,-4-6 0,0-7 0,-9-5 0,3 0 0,-8-1 0,-1-8 0,5 7 0,-5-7 0,10 9 0,1 1 0,0 0 0,3 3 0,-3-3 0,15 15 0,3 3 0,12 21 0,0-8 0,-8 4 0,1-11 0,-6-4 0,2-4 0,1 0 0,4-8 0,-3-5 0,7-4 0,-2-4 0,-1-1 0,9-4 0,-8 3 0,5 1 0,-3-3 0,-7 11 0,4-16 0,-5 19 0,1-8 0,-2 14 0,-2-3 0,-2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1D1E0-D9AE-7846-BB2D-E49CA2BEF56D}" type="datetimeFigureOut">
              <a:rPr lang="en-US" smtClean="0"/>
              <a:t>8/21/21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4D747-6243-5544-9DDA-EA7873DFC5BC}" type="slidenum">
              <a:rPr lang="en-US" smtClean="0"/>
              <a:t>‹#›</a:t>
            </a:fld>
            <a:endParaRPr lang="en-US"/>
          </a:p>
        </p:txBody>
      </p:sp>
    </p:spTree>
    <p:extLst>
      <p:ext uri="{BB962C8B-B14F-4D97-AF65-F5344CB8AC3E}">
        <p14:creationId xmlns:p14="http://schemas.microsoft.com/office/powerpoint/2010/main" val="384538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is vectorization. In this step, we will learn how to convert our processed text into numerical data. This is important, because machines can not use text data in its raw form. They need numerical data (representations).</a:t>
            </a:r>
          </a:p>
        </p:txBody>
      </p:sp>
      <p:sp>
        <p:nvSpPr>
          <p:cNvPr id="4" name="Slide Number Placeholder 3"/>
          <p:cNvSpPr>
            <a:spLocks noGrp="1"/>
          </p:cNvSpPr>
          <p:nvPr>
            <p:ph type="sldNum" sz="quarter" idx="5"/>
          </p:nvPr>
        </p:nvSpPr>
        <p:spPr/>
        <p:txBody>
          <a:bodyPr/>
          <a:lstStyle/>
          <a:p>
            <a:fld id="{DE9AAF13-0D66-9247-8B59-91BBBED844F7}" type="slidenum">
              <a:rPr lang="en-US" smtClean="0"/>
              <a:t>3</a:t>
            </a:fld>
            <a:endParaRPr lang="en-US"/>
          </a:p>
        </p:txBody>
      </p:sp>
    </p:spTree>
    <p:extLst>
      <p:ext uri="{BB962C8B-B14F-4D97-AF65-F5344CB8AC3E}">
        <p14:creationId xmlns:p14="http://schemas.microsoft.com/office/powerpoint/2010/main" val="2218130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at the architecture level now. First, we got our text, tokenized it, cleaned it, removed stop words and stemmed/lemmatized. Then, with bag of words method, we got numerical representation for the text data. Now, we focus on the ML model. We will learn linear and logistic regression which are some nice and simple models in ML.</a:t>
            </a:r>
          </a:p>
        </p:txBody>
      </p:sp>
      <p:sp>
        <p:nvSpPr>
          <p:cNvPr id="4" name="Slide Number Placeholder 3"/>
          <p:cNvSpPr>
            <a:spLocks noGrp="1"/>
          </p:cNvSpPr>
          <p:nvPr>
            <p:ph type="sldNum" sz="quarter" idx="5"/>
          </p:nvPr>
        </p:nvSpPr>
        <p:spPr/>
        <p:txBody>
          <a:bodyPr/>
          <a:lstStyle/>
          <a:p>
            <a:fld id="{DE9AAF13-0D66-9247-8B59-91BBBED844F7}" type="slidenum">
              <a:rPr lang="en-US" smtClean="0"/>
              <a:t>12</a:t>
            </a:fld>
            <a:endParaRPr lang="en-US"/>
          </a:p>
        </p:txBody>
      </p:sp>
    </p:spTree>
    <p:extLst>
      <p:ext uri="{BB962C8B-B14F-4D97-AF65-F5344CB8AC3E}">
        <p14:creationId xmlns:p14="http://schemas.microsoft.com/office/powerpoint/2010/main" val="249397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accent3"/>
              </a:solidFill>
              <a:latin typeface="Amazon Ember" panose="02000000000000000000" pitchFamily="2" charset="0"/>
              <a:ea typeface="Amazon Ember" panose="02000000000000000000" pitchFamily="2" charset="0"/>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13</a:t>
            </a:fld>
            <a:endParaRPr lang="en-US"/>
          </a:p>
        </p:txBody>
      </p:sp>
    </p:spTree>
    <p:extLst>
      <p:ext uri="{BB962C8B-B14F-4D97-AF65-F5344CB8AC3E}">
        <p14:creationId xmlns:p14="http://schemas.microsoft.com/office/powerpoint/2010/main" val="146876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accent3"/>
              </a:solidFill>
              <a:latin typeface="Amazon Ember" panose="02000000000000000000" pitchFamily="2" charset="0"/>
              <a:ea typeface="Amazon Ember" panose="02000000000000000000" pitchFamily="2" charset="0"/>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2345596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accent3"/>
              </a:solidFill>
              <a:latin typeface="Amazon Ember" panose="02000000000000000000" pitchFamily="2" charset="0"/>
              <a:ea typeface="Amazon Ember" panose="02000000000000000000" pitchFamily="2" charset="0"/>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15</a:t>
            </a:fld>
            <a:endParaRPr lang="en-US"/>
          </a:p>
        </p:txBody>
      </p:sp>
    </p:spTree>
    <p:extLst>
      <p:ext uri="{BB962C8B-B14F-4D97-AF65-F5344CB8AC3E}">
        <p14:creationId xmlns:p14="http://schemas.microsoft.com/office/powerpoint/2010/main" val="196596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accent3"/>
              </a:solidFill>
              <a:latin typeface="Amazon Ember" panose="02000000000000000000" pitchFamily="2" charset="0"/>
              <a:ea typeface="Amazon Ember" panose="02000000000000000000" pitchFamily="2" charset="0"/>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16</a:t>
            </a:fld>
            <a:endParaRPr lang="en-US"/>
          </a:p>
        </p:txBody>
      </p:sp>
    </p:spTree>
    <p:extLst>
      <p:ext uri="{BB962C8B-B14F-4D97-AF65-F5344CB8AC3E}">
        <p14:creationId xmlns:p14="http://schemas.microsoft.com/office/powerpoint/2010/main" val="269052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an example. We use a simple house price dataset from King county, WA from 2014. Assume, we simply only use the square footage information to predict prices.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model is a simple line. We can write it like this: </a:t>
                </a:r>
                <a14:m>
                  <m:oMath xmlns:m="http://schemas.openxmlformats.org/officeDocument/2006/math">
                    <m:r>
                      <a:rPr lang="en-US" sz="1200" b="0" i="1" smtClean="0">
                        <a:latin typeface="Cambria Math" panose="02040503050406030204" pitchFamily="18" charset="0"/>
                      </a:rPr>
                      <m:t>𝑝𝑟𝑖𝑐𝑒</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b="0" i="1" smtClean="0">
                            <a:latin typeface="Cambria Math" panose="02040503050406030204" pitchFamily="18" charset="0"/>
                          </a:rPr>
                          <m:t>𝑎𝑟𝑒𝑎</m:t>
                        </m:r>
                      </m:sub>
                    </m:sSub>
                    <m:r>
                      <a:rPr lang="en-US" sz="1200" b="0" i="1" smtClean="0">
                        <a:latin typeface="Cambria Math" panose="02040503050406030204" pitchFamily="18" charset="0"/>
                      </a:rPr>
                      <m:t> .</m:t>
                    </m:r>
                    <m:r>
                      <a:rPr lang="en-US" sz="1200" b="0" i="1" smtClean="0">
                        <a:latin typeface="Cambria Math" panose="02040503050406030204" pitchFamily="18" charset="0"/>
                      </a:rPr>
                      <m:t>𝑎𝑟𝑒𝑎</m:t>
                    </m:r>
                    <m:r>
                      <a:rPr lang="en-US" sz="1200" i="1">
                        <a:latin typeface="Cambria Math" panose="02040503050406030204" pitchFamily="18" charset="0"/>
                      </a:rPr>
                      <m:t>+</m:t>
                    </m:r>
                    <m:r>
                      <a:rPr lang="en-US" sz="1200" i="1">
                        <a:latin typeface="Cambria Math" panose="02040503050406030204" pitchFamily="18" charset="0"/>
                      </a:rPr>
                      <m:t>𝑏</m:t>
                    </m:r>
                  </m:oMath>
                </a14:m>
                <a:r>
                  <a:rPr lang="en-US" sz="1200" dirty="0"/>
                  <a:t> When we find the</a:t>
                </a:r>
                <a:r>
                  <a:rPr lang="en-US" sz="1200" baseline="0" dirty="0"/>
                  <a:t> line, it has the following equation: </a:t>
                </a:r>
                <a14:m>
                  <m:oMath xmlns:m="http://schemas.openxmlformats.org/officeDocument/2006/math">
                    <m:r>
                      <m:rPr>
                        <m:sty m:val="p"/>
                      </m:rPr>
                      <a:rPr lang="en-US" sz="1200" b="0" i="1" smtClean="0">
                        <a:latin typeface="Cambria Math" panose="02040503050406030204" pitchFamily="18" charset="0"/>
                        <a:ea typeface="Cambria Math" panose="02040503050406030204" pitchFamily="18" charset="0"/>
                      </a:rPr>
                      <m:t>price</m:t>
                    </m:r>
                  </m:oMath>
                </a14:m>
                <a:r>
                  <a:rPr lang="en-US" sz="1200" dirty="0"/>
                  <a:t> = -43580.74 + 280.62*6000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an example. We use a simple house price dataset from King county, WA from 2014. Assume, we simply only use the square footage information to predict prices.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model is a simple line. We can write it like this: </a:t>
                </a:r>
                <a:r>
                  <a:rPr lang="en-US" sz="1200" b="0" i="0">
                    <a:latin typeface="Cambria Math" panose="02040503050406030204" pitchFamily="18" charset="0"/>
                  </a:rPr>
                  <a:t>𝑝𝑟𝑖𝑐𝑒</a:t>
                </a:r>
                <a:r>
                  <a:rPr lang="en-US" sz="1200" i="0">
                    <a:latin typeface="Cambria Math" panose="02040503050406030204" pitchFamily="18" charset="0"/>
                  </a:rPr>
                  <a:t>=𝑤_</a:t>
                </a:r>
                <a:r>
                  <a:rPr lang="en-US" sz="1200" b="0" i="0">
                    <a:latin typeface="Cambria Math" panose="02040503050406030204" pitchFamily="18" charset="0"/>
                  </a:rPr>
                  <a:t>𝑎𝑟𝑒𝑎  .𝑎𝑟𝑒𝑎</a:t>
                </a:r>
                <a:r>
                  <a:rPr lang="en-US" sz="1200" i="0">
                    <a:latin typeface="Cambria Math" panose="02040503050406030204" pitchFamily="18" charset="0"/>
                  </a:rPr>
                  <a:t>+𝑏</a:t>
                </a:r>
                <a:r>
                  <a:rPr lang="en-US" sz="1200" dirty="0"/>
                  <a:t> When we find the</a:t>
                </a:r>
                <a:r>
                  <a:rPr lang="en-US" sz="1200" baseline="0" dirty="0"/>
                  <a:t> line, it has the following equation: </a:t>
                </a:r>
                <a:r>
                  <a:rPr lang="en-US" sz="1200" b="0" i="0">
                    <a:latin typeface="Cambria Math" panose="02040503050406030204" pitchFamily="18" charset="0"/>
                    <a:ea typeface="Cambria Math" panose="02040503050406030204" pitchFamily="18" charset="0"/>
                  </a:rPr>
                  <a:t>price</a:t>
                </a:r>
                <a:r>
                  <a:rPr lang="en-US" sz="1200" dirty="0"/>
                  <a:t> = -43580.74 + 280.62*6000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mc:Fallback>
      </mc:AlternateContent>
      <p:sp>
        <p:nvSpPr>
          <p:cNvPr id="4" name="Slide Number Placeholder 3"/>
          <p:cNvSpPr>
            <a:spLocks noGrp="1"/>
          </p:cNvSpPr>
          <p:nvPr>
            <p:ph type="sldNum" sz="quarter" idx="5"/>
          </p:nvPr>
        </p:nvSpPr>
        <p:spPr/>
        <p:txBody>
          <a:bodyPr/>
          <a:lstStyle/>
          <a:p>
            <a:fld id="{DE9AAF13-0D66-9247-8B59-91BBBED844F7}" type="slidenum">
              <a:rPr lang="en-US" smtClean="0"/>
              <a:t>17</a:t>
            </a:fld>
            <a:endParaRPr lang="en-US"/>
          </a:p>
        </p:txBody>
      </p:sp>
    </p:spTree>
    <p:extLst>
      <p:ext uri="{BB962C8B-B14F-4D97-AF65-F5344CB8AC3E}">
        <p14:creationId xmlns:p14="http://schemas.microsoft.com/office/powerpoint/2010/main" val="76744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extend the equation. Here, we have multiple inputs. In this case, we simply extend the equation. We have a weight for each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end, we can make sense of each weight. For example, </a:t>
                </a:r>
                <a:r>
                  <a:rPr lang="en-US" sz="12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2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area</a:t>
                </a:r>
                <a:r>
                  <a:rPr lang="en-US" sz="12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 </a:t>
                </a:r>
                <a:r>
                  <a:rPr lang="en-US" sz="1200" b="0" i="0" u="none" strike="noStrike" kern="1200" baseline="0" dirty="0">
                    <a:solidFill>
                      <a:schemeClr val="tx1"/>
                    </a:solidFill>
                    <a:effectLst/>
                    <a:latin typeface="+mn-lt"/>
                    <a:ea typeface="+mn-ea"/>
                    <a:cs typeface="+mn-cs"/>
                  </a:rPr>
                  <a:t>(</a:t>
                </a:r>
                <a:r>
                  <a:rPr lang="en-US" sz="1200" b="0" i="0" u="none" strike="noStrike" kern="1200" baseline="0" dirty="0" err="1">
                    <a:solidFill>
                      <a:schemeClr val="tx1"/>
                    </a:solidFill>
                    <a:effectLst/>
                    <a:latin typeface="+mn-lt"/>
                    <a:ea typeface="+mn-ea"/>
                    <a:cs typeface="+mn-cs"/>
                  </a:rPr>
                  <a:t>square_feet</a:t>
                </a:r>
                <a:r>
                  <a:rPr lang="en-US" sz="1200" b="0" i="0" u="none" strike="noStrike" kern="1200" dirty="0">
                    <a:solidFill>
                      <a:schemeClr val="tx1"/>
                    </a:solidFill>
                    <a:effectLst/>
                    <a:latin typeface="+mn-lt"/>
                    <a:ea typeface="+mn-ea"/>
                    <a:cs typeface="+mn-cs"/>
                  </a:rPr>
                  <a:t>) 309.39 means </a:t>
                </a:r>
                <a:r>
                  <a:rPr lang="en-US" sz="1200" dirty="0"/>
                  <a:t>increasing living area by 1 foot square, increases the </a:t>
                </a:r>
                <a14:m>
                  <m:oMath xmlns:m="http://schemas.openxmlformats.org/officeDocument/2006/math">
                    <m:r>
                      <m:rPr>
                        <m:sty m:val="p"/>
                      </m:rPr>
                      <a:rPr lang="en-US" sz="1200" i="1">
                        <a:latin typeface="Cambria Math" panose="02040503050406030204" pitchFamily="18" charset="0"/>
                        <a:ea typeface="Cambria Math" panose="02040503050406030204" pitchFamily="18" charset="0"/>
                      </a:rPr>
                      <m:t>price</m:t>
                    </m:r>
                  </m:oMath>
                </a14:m>
                <a:r>
                  <a:rPr lang="en-US" sz="1200" dirty="0"/>
                  <a:t> by $</a:t>
                </a:r>
                <a14:m>
                  <m:oMath xmlns:m="http://schemas.openxmlformats.org/officeDocument/2006/math">
                    <m:r>
                      <m:rPr>
                        <m:nor/>
                      </m:rPr>
                      <a:rPr lang="en-US" sz="1200" dirty="0"/>
                      <m:t>309.39</m:t>
                    </m:r>
                  </m:oMath>
                </a14:m>
                <a:r>
                  <a:rPr lang="en-US" sz="1200" dirty="0"/>
                  <a:t>. If this was</a:t>
                </a:r>
                <a:r>
                  <a:rPr lang="en-US" sz="1200" baseline="0" dirty="0"/>
                  <a:t> a negative value, we could make the argument that increasing this input would decrease the house price (assuming all other inputs stay the same).</a:t>
                </a: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extend the equation. Here, we have multiple inputs. In this case, we simply extend the equation. We have a weight for each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end, we can make sense of each weight. For example, </a:t>
                </a:r>
                <a:r>
                  <a:rPr lang="en-US" sz="12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2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area</a:t>
                </a:r>
                <a:r>
                  <a:rPr lang="en-US" sz="12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 </a:t>
                </a:r>
                <a:r>
                  <a:rPr lang="en-US" sz="1200" b="0" i="0" u="none" strike="noStrike" kern="1200" baseline="0" dirty="0">
                    <a:solidFill>
                      <a:schemeClr val="tx1"/>
                    </a:solidFill>
                    <a:effectLst/>
                    <a:latin typeface="+mn-lt"/>
                    <a:ea typeface="+mn-ea"/>
                    <a:cs typeface="+mn-cs"/>
                  </a:rPr>
                  <a:t>(</a:t>
                </a:r>
                <a:r>
                  <a:rPr lang="en-US" sz="1200" b="0" i="0" u="none" strike="noStrike" kern="1200" baseline="0" dirty="0" err="1">
                    <a:solidFill>
                      <a:schemeClr val="tx1"/>
                    </a:solidFill>
                    <a:effectLst/>
                    <a:latin typeface="+mn-lt"/>
                    <a:ea typeface="+mn-ea"/>
                    <a:cs typeface="+mn-cs"/>
                  </a:rPr>
                  <a:t>square_feet</a:t>
                </a:r>
                <a:r>
                  <a:rPr lang="en-US" sz="1200" b="0" i="0" u="none" strike="noStrike" kern="1200" dirty="0">
                    <a:solidFill>
                      <a:schemeClr val="tx1"/>
                    </a:solidFill>
                    <a:effectLst/>
                    <a:latin typeface="+mn-lt"/>
                    <a:ea typeface="+mn-ea"/>
                    <a:cs typeface="+mn-cs"/>
                  </a:rPr>
                  <a:t>) 309.39 means </a:t>
                </a:r>
                <a:r>
                  <a:rPr lang="en-US" sz="1200" dirty="0"/>
                  <a:t>increasing living area by 1 foot square, increases the </a:t>
                </a:r>
                <a:r>
                  <a:rPr lang="en-US" sz="1200" i="0">
                    <a:latin typeface="Cambria Math" panose="02040503050406030204" pitchFamily="18" charset="0"/>
                    <a:ea typeface="Cambria Math" panose="02040503050406030204" pitchFamily="18" charset="0"/>
                  </a:rPr>
                  <a:t>price</a:t>
                </a:r>
                <a:r>
                  <a:rPr lang="en-US" sz="1200" dirty="0"/>
                  <a:t> by $</a:t>
                </a:r>
                <a:r>
                  <a:rPr lang="en-US" sz="1200" i="0" dirty="0">
                    <a:latin typeface="Cambria Math" panose="02040503050406030204" pitchFamily="18" charset="0"/>
                  </a:rPr>
                  <a:t>"309.39</a:t>
                </a:r>
                <a:r>
                  <a:rPr lang="en-US" sz="1200" i="0" dirty="0"/>
                  <a:t>"</a:t>
                </a:r>
                <a:r>
                  <a:rPr lang="en-US" sz="1200" dirty="0"/>
                  <a:t>. If this was</a:t>
                </a:r>
                <a:r>
                  <a:rPr lang="en-US" sz="1200" baseline="0" dirty="0"/>
                  <a:t> a negative value, we could make the argument that increasing this input would decrease the house price (assuming all other inputs stay the same).</a:t>
                </a:r>
                <a:endParaRPr lang="en-US" b="0" dirty="0"/>
              </a:p>
            </p:txBody>
          </p:sp>
        </mc:Fallback>
      </mc:AlternateContent>
      <p:sp>
        <p:nvSpPr>
          <p:cNvPr id="4" name="Slide Number Placeholder 3"/>
          <p:cNvSpPr>
            <a:spLocks noGrp="1"/>
          </p:cNvSpPr>
          <p:nvPr>
            <p:ph type="sldNum" sz="quarter" idx="5"/>
          </p:nvPr>
        </p:nvSpPr>
        <p:spPr/>
        <p:txBody>
          <a:bodyPr/>
          <a:lstStyle/>
          <a:p>
            <a:fld id="{DE9AAF13-0D66-9247-8B59-91BBBED844F7}" type="slidenum">
              <a:rPr lang="en-US" smtClean="0"/>
              <a:t>18</a:t>
            </a:fld>
            <a:endParaRPr lang="en-US"/>
          </a:p>
        </p:txBody>
      </p:sp>
    </p:spTree>
    <p:extLst>
      <p:ext uri="{BB962C8B-B14F-4D97-AF65-F5344CB8AC3E}">
        <p14:creationId xmlns:p14="http://schemas.microsoft.com/office/powerpoint/2010/main" val="3041832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find the line? We simply define a loss function. The “best” line is the line that minimizes this loss value when we sum it over all the data points. </a:t>
            </a:r>
          </a:p>
          <a:p>
            <a:endParaRPr lang="en-US" dirty="0"/>
          </a:p>
          <a:p>
            <a:r>
              <a:rPr lang="en-US" dirty="0"/>
              <a:t>We define our loss as squared error loss. Why squared? Square here makes sure we don’t cancel out opposite signed errors i.e. positive and negative signed errors canceling each other. </a:t>
            </a:r>
          </a:p>
          <a:p>
            <a:endParaRPr lang="en-US" dirty="0"/>
          </a:p>
          <a:p>
            <a:r>
              <a:rPr lang="en-US" dirty="0"/>
              <a:t>The line equation also involves the weights. The error minimizing line is the line with the optimum weights for the given data.</a:t>
            </a:r>
          </a:p>
        </p:txBody>
      </p:sp>
      <p:sp>
        <p:nvSpPr>
          <p:cNvPr id="4" name="Slide Number Placeholder 3"/>
          <p:cNvSpPr>
            <a:spLocks noGrp="1"/>
          </p:cNvSpPr>
          <p:nvPr>
            <p:ph type="sldNum" sz="quarter" idx="5"/>
          </p:nvPr>
        </p:nvSpPr>
        <p:spPr/>
        <p:txBody>
          <a:bodyPr/>
          <a:lstStyle/>
          <a:p>
            <a:fld id="{DE9AAF13-0D66-9247-8B59-91BBBED844F7}" type="slidenum">
              <a:rPr lang="en-US" smtClean="0"/>
              <a:t>19</a:t>
            </a:fld>
            <a:endParaRPr lang="en-US"/>
          </a:p>
        </p:txBody>
      </p:sp>
    </p:spTree>
    <p:extLst>
      <p:ext uri="{BB962C8B-B14F-4D97-AF65-F5344CB8AC3E}">
        <p14:creationId xmlns:p14="http://schemas.microsoft.com/office/powerpoint/2010/main" val="329287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finished our discussion for numeric prediction. How about discrete problems? The ones at which we predict some categories. </a:t>
            </a:r>
          </a:p>
        </p:txBody>
      </p:sp>
      <p:sp>
        <p:nvSpPr>
          <p:cNvPr id="4" name="Slide Number Placeholder 3"/>
          <p:cNvSpPr>
            <a:spLocks noGrp="1"/>
          </p:cNvSpPr>
          <p:nvPr>
            <p:ph type="sldNum" sz="quarter" idx="5"/>
          </p:nvPr>
        </p:nvSpPr>
        <p:spPr/>
        <p:txBody>
          <a:bodyPr/>
          <a:lstStyle/>
          <a:p>
            <a:fld id="{DE9AAF13-0D66-9247-8B59-91BBBED844F7}" type="slidenum">
              <a:rPr lang="en-US" smtClean="0"/>
              <a:t>20</a:t>
            </a:fld>
            <a:endParaRPr lang="en-US"/>
          </a:p>
        </p:txBody>
      </p:sp>
    </p:spTree>
    <p:extLst>
      <p:ext uri="{BB962C8B-B14F-4D97-AF65-F5344CB8AC3E}">
        <p14:creationId xmlns:p14="http://schemas.microsoft.com/office/powerpoint/2010/main" val="3610376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finished our discussion for numeric prediction. How about discrete problems? The ones at which we predict some categories. </a:t>
            </a:r>
          </a:p>
        </p:txBody>
      </p:sp>
      <p:sp>
        <p:nvSpPr>
          <p:cNvPr id="4" name="Slide Number Placeholder 3"/>
          <p:cNvSpPr>
            <a:spLocks noGrp="1"/>
          </p:cNvSpPr>
          <p:nvPr>
            <p:ph type="sldNum" sz="quarter" idx="5"/>
          </p:nvPr>
        </p:nvSpPr>
        <p:spPr/>
        <p:txBody>
          <a:bodyPr/>
          <a:lstStyle/>
          <a:p>
            <a:fld id="{DE9AAF13-0D66-9247-8B59-91BBBED844F7}" type="slidenum">
              <a:rPr lang="en-US" smtClean="0"/>
              <a:t>21</a:t>
            </a:fld>
            <a:endParaRPr lang="en-US"/>
          </a:p>
        </p:txBody>
      </p:sp>
    </p:spTree>
    <p:extLst>
      <p:ext uri="{BB962C8B-B14F-4D97-AF65-F5344CB8AC3E}">
        <p14:creationId xmlns:p14="http://schemas.microsoft.com/office/powerpoint/2010/main" val="425242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 of Words (</a:t>
            </a:r>
            <a:r>
              <a:rPr lang="en-US" dirty="0" err="1"/>
              <a:t>BoW</a:t>
            </a:r>
            <a:r>
              <a:rPr lang="en-US" dirty="0"/>
              <a:t>) is special technique to convert text data into numerical form. This methods is usually considered “old school” in this era, but as we are breaking into this field, it is a useful thing to learn. </a:t>
            </a:r>
          </a:p>
          <a:p>
            <a:endParaRPr lang="en-US" dirty="0"/>
          </a:p>
          <a:p>
            <a:r>
              <a:rPr lang="en-US" dirty="0"/>
              <a:t>This method represents the text as a bag of words, disregarding the grammar and order of words. Steps are as follows:</a:t>
            </a:r>
          </a:p>
          <a:p>
            <a:r>
              <a:rPr lang="en-US" dirty="0"/>
              <a:t>1-Create or borrow a vocabulary of words. If we don’t borrow, we create this using our training data.</a:t>
            </a:r>
          </a:p>
          <a:p>
            <a:r>
              <a:rPr lang="en-US" dirty="0"/>
              <a:t>2-Create simple numerical vectors by calculating the occurrences of words in your text data. These can be binary (word is there or not), simple word counts, or frequencies which are normalized according to the total number words in the text</a:t>
            </a:r>
          </a:p>
          <a:p>
            <a:endParaRPr lang="en-US" dirty="0"/>
          </a:p>
          <a:p>
            <a:r>
              <a:rPr lang="en-US" dirty="0"/>
              <a:t>Let’s see an example to make this clear!</a:t>
            </a:r>
          </a:p>
        </p:txBody>
      </p:sp>
      <p:sp>
        <p:nvSpPr>
          <p:cNvPr id="4" name="Slide Number Placeholder 3"/>
          <p:cNvSpPr>
            <a:spLocks noGrp="1"/>
          </p:cNvSpPr>
          <p:nvPr>
            <p:ph type="sldNum" sz="quarter" idx="5"/>
          </p:nvPr>
        </p:nvSpPr>
        <p:spPr/>
        <p:txBody>
          <a:bodyPr/>
          <a:lstStyle/>
          <a:p>
            <a:fld id="{DE9AAF13-0D66-9247-8B59-91BBBED844F7}" type="slidenum">
              <a:rPr lang="en-US" smtClean="0"/>
              <a:t>4</a:t>
            </a:fld>
            <a:endParaRPr lang="en-US"/>
          </a:p>
        </p:txBody>
      </p:sp>
    </p:spTree>
    <p:extLst>
      <p:ext uri="{BB962C8B-B14F-4D97-AF65-F5344CB8AC3E}">
        <p14:creationId xmlns:p14="http://schemas.microsoft.com/office/powerpoint/2010/main" val="311016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finished our discussion for numeric prediction. How about discrete problems? The ones at which we predict some categories. </a:t>
            </a:r>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2515341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introduce a new loss function. For classification problems, we are using log-loss function to minimize with our data. Here, the minimization works similar to linear regression. We again find the set of weights in the logistic regression models that minimizes a loss function (log loss here) with a given dataset. </a:t>
            </a:r>
          </a:p>
          <a:p>
            <a:endParaRPr lang="en-US" dirty="0"/>
          </a:p>
          <a:p>
            <a:r>
              <a:rPr lang="en-US" dirty="0"/>
              <a:t>The equation looks a little bit difficult to understand at first glance. Theoretical reasons of why we select this loss over MSE is beyond the scope of this discussion, but we can mention that this loss function selection helps our models find better weights, in return, better models at the end.</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3828342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learn these weights? We will use a mathematical optimization technique. First, we select loss function according to the problem. Second, apply mathematical optimization (next).</a:t>
            </a:r>
          </a:p>
        </p:txBody>
      </p:sp>
      <p:sp>
        <p:nvSpPr>
          <p:cNvPr id="4" name="Slide Number Placeholder 3"/>
          <p:cNvSpPr>
            <a:spLocks noGrp="1"/>
          </p:cNvSpPr>
          <p:nvPr>
            <p:ph type="sldNum" sz="quarter" idx="5"/>
          </p:nvPr>
        </p:nvSpPr>
        <p:spPr/>
        <p:txBody>
          <a:bodyPr/>
          <a:lstStyle/>
          <a:p>
            <a:fld id="{DE9AAF13-0D66-9247-8B59-91BBBED844F7}" type="slidenum">
              <a:rPr lang="en-US" smtClean="0"/>
              <a:t>24</a:t>
            </a:fld>
            <a:endParaRPr lang="en-US"/>
          </a:p>
        </p:txBody>
      </p:sp>
    </p:spTree>
    <p:extLst>
      <p:ext uri="{BB962C8B-B14F-4D97-AF65-F5344CB8AC3E}">
        <p14:creationId xmlns:p14="http://schemas.microsoft.com/office/powerpoint/2010/main" val="358411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more details about this process. Here we introduce one of the most popular optimization methods: Gradient Descent. In this method, we update the weights of the model iteratively by using the multiplication of learning rate and gradient. </a:t>
            </a:r>
          </a:p>
          <a:p>
            <a:endParaRPr lang="en-US" dirty="0"/>
          </a:p>
          <a:p>
            <a:r>
              <a:rPr lang="en-US" dirty="0"/>
              <a:t>Gradient is a mathematical concept. It is simply the mathematical derivative of the loss function with respect to a variable. More details are out of the scope, we can share a link for more details.</a:t>
            </a:r>
          </a:p>
          <a:p>
            <a:endParaRPr lang="en-US" dirty="0"/>
          </a:p>
          <a:p>
            <a:r>
              <a:rPr lang="en-US" dirty="0"/>
              <a:t>Figure on the right shows this process. Assume we have a loss function that looks like a bowl. With grad. descent, we first start at a random point, and then move in the opposite direction of gradient. How much do we move? We move as much as the multiplication of learning rate and gradient. With each move, we go towards to bottom part of this bowl. This happens because gradients point to the direction of increase. See the negative sign in the equation before the learning rate. That changes the sign and puts us moving towards the direction of decrease.</a:t>
            </a:r>
          </a:p>
          <a:p>
            <a:endParaRPr lang="en-US" dirty="0"/>
          </a:p>
          <a:p>
            <a:r>
              <a:rPr lang="en-US" dirty="0"/>
              <a:t>Learning rate here works like a scaler. We want this process to be as smooth as possible. Therefore, learning rate is usually a small number.</a:t>
            </a:r>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2241936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3484040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28</a:t>
            </a:fld>
            <a:endParaRPr lang="en-US" dirty="0"/>
          </a:p>
        </p:txBody>
      </p:sp>
    </p:spTree>
    <p:extLst>
      <p:ext uri="{BB962C8B-B14F-4D97-AF65-F5344CB8AC3E}">
        <p14:creationId xmlns:p14="http://schemas.microsoft.com/office/powerpoint/2010/main" val="192956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our bag of words features. We use a vocabulary from the words that we see in these sentences. We simply count the number of times we see each word in each sentence and record it. At the end, we get a numerical representation for each text. </a:t>
            </a:r>
          </a:p>
          <a:p>
            <a:endParaRPr lang="en-US" dirty="0"/>
          </a:p>
          <a:p>
            <a:r>
              <a:rPr lang="en-US" dirty="0"/>
              <a:t>See the bag of words visual at top right. We don’t care about word order in this representation. It is just like throwing the words inside a bag. Here, we converted text data to numerical data. </a:t>
            </a:r>
          </a:p>
          <a:p>
            <a:endParaRPr lang="en-US" dirty="0"/>
          </a:p>
          <a:p>
            <a:r>
              <a:rPr lang="en-US" dirty="0"/>
              <a:t>From now on:</a:t>
            </a:r>
          </a:p>
          <a:p>
            <a:r>
              <a:rPr lang="en-US" dirty="0"/>
              <a:t>“it is a dog” -&gt; [1, 0, 1, 1, 1, 0, 0, 0,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cat is old” -&gt; [0, 1, 0, 1, 0, 1, 0, 1,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0" dirty="0">
                <a:solidFill>
                  <a:schemeClr val="tx1"/>
                </a:solidFill>
              </a:rPr>
              <a:t>It is not a dog, it a is wolf</a:t>
            </a:r>
            <a:r>
              <a:rPr lang="en-US" dirty="0"/>
              <a:t>” -&gt; [2, 0, 1, 2, 2, 0, 1, 0, 1]</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a:t>
            </a:fld>
            <a:endParaRPr lang="en-US"/>
          </a:p>
        </p:txBody>
      </p:sp>
    </p:spTree>
    <p:extLst>
      <p:ext uri="{BB962C8B-B14F-4D97-AF65-F5344CB8AC3E}">
        <p14:creationId xmlns:p14="http://schemas.microsoft.com/office/powerpoint/2010/main" val="330236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want to deal with raw count numbers, we can nicely normalize them. Term Frequency exactly does that. Normalizing input data that we use with machine learning models has some advantages for certain machine learning models.</a:t>
            </a:r>
          </a:p>
          <a:p>
            <a:endParaRPr lang="en-US" dirty="0"/>
          </a:p>
          <a:p>
            <a:r>
              <a:rPr lang="en-US" dirty="0"/>
              <a:t>We simply get the occurrences and divide it by the total number of words/tokens in the text. Here, we use document and text interchangeably. They mean the same thing. See that this term is larger for the words counted more in the text. This allows us to capture the frequency of the word for a given document and pass it into our numerical representation in a normalized way.</a:t>
            </a:r>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120773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learned how to convert the text data into numerical data. One thing we didn’t talk about is the vocabulary words themselves. How frequently do we see the word “dog” vs “plane” or “kid” </a:t>
            </a:r>
            <a:r>
              <a:rPr lang="en-US" b="1" dirty="0"/>
              <a:t>across all documents</a:t>
            </a:r>
            <a:r>
              <a:rPr lang="en-US" dirty="0"/>
              <a:t>? Why does this even matter? Sometimes, in text data </a:t>
            </a:r>
            <a:r>
              <a:rPr lang="en-US" b="1" dirty="0"/>
              <a:t>rare words </a:t>
            </a:r>
            <a:r>
              <a:rPr lang="en-US" dirty="0"/>
              <a:t>can be </a:t>
            </a:r>
            <a:r>
              <a:rPr lang="en-US" b="1" dirty="0"/>
              <a:t>decisive</a:t>
            </a:r>
            <a:r>
              <a:rPr lang="en-US" dirty="0"/>
              <a:t> about the overall meaning of text. </a:t>
            </a:r>
          </a:p>
          <a:p>
            <a:endParaRPr lang="en-US" dirty="0"/>
          </a:p>
          <a:p>
            <a:r>
              <a:rPr lang="en-US" dirty="0"/>
              <a:t>Let’s use an example here: </a:t>
            </a:r>
          </a:p>
          <a:p>
            <a:r>
              <a:rPr lang="en-US" dirty="0"/>
              <a:t>Assume you want to differentiate between sports documents. You have </a:t>
            </a:r>
            <a:r>
              <a:rPr lang="en-US" b="1" dirty="0"/>
              <a:t>baseball</a:t>
            </a:r>
            <a:r>
              <a:rPr lang="en-US" dirty="0"/>
              <a:t>, </a:t>
            </a:r>
            <a:r>
              <a:rPr lang="en-US" b="1" dirty="0"/>
              <a:t>basketball</a:t>
            </a:r>
            <a:r>
              <a:rPr lang="en-US" dirty="0"/>
              <a:t> and </a:t>
            </a:r>
            <a:r>
              <a:rPr lang="en-US" b="1" dirty="0"/>
              <a:t>soccer</a:t>
            </a:r>
            <a:r>
              <a:rPr lang="en-US" dirty="0"/>
              <a:t> related documents. </a:t>
            </a:r>
          </a:p>
          <a:p>
            <a:r>
              <a:rPr lang="en-US" dirty="0"/>
              <a:t>There will be some words that are common across all documents such as: </a:t>
            </a:r>
            <a:r>
              <a:rPr lang="en-US" b="1" dirty="0"/>
              <a:t>“supporter”, “field”, “player”, “team”, “ball”, “sport”, “jersey”.  Not that useful to understand the specific sport.</a:t>
            </a:r>
          </a:p>
          <a:p>
            <a:r>
              <a:rPr lang="en-US" b="0" dirty="0"/>
              <a:t>At the same time, there will be some words that are not common but can be useful to differentiate between the sports such as </a:t>
            </a:r>
            <a:r>
              <a:rPr lang="en-US" b="1" dirty="0"/>
              <a:t>“goalie” -&gt; soccer, “pitcher”-&gt;baseball, “lakers”-&gt;basketball , “</a:t>
            </a:r>
            <a:r>
              <a:rPr lang="en-US" b="1" dirty="0" err="1"/>
              <a:t>ronaldo</a:t>
            </a:r>
            <a:r>
              <a:rPr lang="en-US" b="1" dirty="0"/>
              <a:t>”-&gt;soccer, “</a:t>
            </a:r>
            <a:r>
              <a:rPr lang="en-US" b="1" dirty="0" err="1"/>
              <a:t>jordan</a:t>
            </a:r>
            <a:r>
              <a:rPr lang="en-US" b="1" dirty="0"/>
              <a:t>”-&gt;basketball, “NBA”-&gt;basketball</a:t>
            </a:r>
            <a:r>
              <a:rPr lang="en-US" b="0" dirty="0"/>
              <a:t>. We almost automatically know what type of sport we are referring to with these words </a:t>
            </a:r>
            <a:r>
              <a:rPr lang="en-US" b="0" dirty="0">
                <a:sym typeface="Wingdings" pitchFamily="2" charset="2"/>
              </a:rPr>
              <a:t></a:t>
            </a:r>
            <a:endParaRPr lang="en-US" b="0" dirty="0"/>
          </a:p>
          <a:p>
            <a:endParaRPr lang="en-US" b="0" dirty="0"/>
          </a:p>
          <a:p>
            <a:r>
              <a:rPr lang="en-US" b="0" dirty="0"/>
              <a:t>Inverse document frequency (IDF) assigns a weight to each word depending on how frequent that word is across all documents. This weight is big if the word is rare and small if the word is too common (that’s why it has the word “inverse” in its name). It is not a perfect method, but it allows us to incorporate the idea of word importance into our bag of words method.</a:t>
            </a:r>
          </a:p>
          <a:p>
            <a:endParaRPr lang="en-US" b="0" dirty="0"/>
          </a:p>
          <a:p>
            <a:r>
              <a:rPr lang="en-US" b="1" dirty="0"/>
              <a:t>SOME MATH DETAILS: </a:t>
            </a:r>
            <a:r>
              <a:rPr lang="en-US" b="0" dirty="0"/>
              <a:t>The logarithm term in the equation is used to prevent this term from getting too large. +1 in the denominator makes sure the denominator is not zero which would make the logarithm go to infinity. Similarly the +1 outside the parenthesis is used for the cases we can produce “0” from the logarithm term (only when n_doc=1 and n_doc_containing=0). This +1 makes it 1 instead of 0 in that case.</a:t>
            </a:r>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417406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use the IDF with Term Frequencies? We simply get the weight (IDF) for each word and multiply the Term Frequencies with it. At the end, this will increase the values for the rare words, reduce the ones that are common. This can help ML mode to spot more important words in text data.</a:t>
            </a:r>
          </a:p>
        </p:txBody>
      </p:sp>
      <p:sp>
        <p:nvSpPr>
          <p:cNvPr id="4" name="Slide Number Placeholder 3"/>
          <p:cNvSpPr>
            <a:spLocks noGrp="1"/>
          </p:cNvSpPr>
          <p:nvPr>
            <p:ph type="sldNum" sz="quarter" idx="5"/>
          </p:nvPr>
        </p:nvSpPr>
        <p:spPr/>
        <p:txBody>
          <a:bodyPr/>
          <a:lstStyle/>
          <a:p>
            <a:fld id="{DE9AAF13-0D66-9247-8B59-91BBBED844F7}" type="slidenum">
              <a:rPr lang="en-US" smtClean="0"/>
              <a:t>8</a:t>
            </a:fld>
            <a:endParaRPr lang="en-US"/>
          </a:p>
        </p:txBody>
      </p:sp>
    </p:spTree>
    <p:extLst>
      <p:ext uri="{BB962C8B-B14F-4D97-AF65-F5344CB8AC3E}">
        <p14:creationId xmlns:p14="http://schemas.microsoft.com/office/powerpoint/2010/main" val="2337034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learned how to calculate the numerical representations for the words/tokens. What happens if we want to capture some word forms? We shouldn’t break them, we can lose their meaning. For example: Ice cream, New York</a:t>
            </a:r>
          </a:p>
          <a:p>
            <a:endParaRPr lang="en-US" dirty="0"/>
          </a:p>
          <a:p>
            <a:r>
              <a:rPr lang="en-US" dirty="0"/>
              <a:t>N-gram is a technique to increase the span of words that we consider. For example, with 2-gram, we consider very 2 consecutive words as single and calculate the scores accordingly. </a:t>
            </a:r>
          </a:p>
          <a:p>
            <a:endParaRPr lang="en-US" dirty="0"/>
          </a:p>
          <a:p>
            <a:r>
              <a:rPr lang="en-US" b="1" dirty="0"/>
              <a:t>Be careful: </a:t>
            </a:r>
            <a:r>
              <a:rPr lang="en-US" dirty="0"/>
              <a:t>If you apply this on top of your regular single tokens, you have a chance to explode your number of features! Always check the shape of your bag of words features in your code.</a:t>
            </a:r>
          </a:p>
        </p:txBody>
      </p:sp>
      <p:sp>
        <p:nvSpPr>
          <p:cNvPr id="4" name="Slide Number Placeholder 3"/>
          <p:cNvSpPr>
            <a:spLocks noGrp="1"/>
          </p:cNvSpPr>
          <p:nvPr>
            <p:ph type="sldNum" sz="quarter" idx="5"/>
          </p:nvPr>
        </p:nvSpPr>
        <p:spPr/>
        <p:txBody>
          <a:bodyPr/>
          <a:lstStyle/>
          <a:p>
            <a:fld id="{DE9AAF13-0D66-9247-8B59-91BBBED844F7}" type="slidenum">
              <a:rPr lang="en-US" smtClean="0"/>
              <a:t>9</a:t>
            </a:fld>
            <a:endParaRPr lang="en-US"/>
          </a:p>
        </p:txBody>
      </p:sp>
    </p:spTree>
    <p:extLst>
      <p:ext uri="{BB962C8B-B14F-4D97-AF65-F5344CB8AC3E}">
        <p14:creationId xmlns:p14="http://schemas.microsoft.com/office/powerpoint/2010/main" val="408966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10</a:t>
            </a:fld>
            <a:endParaRPr lang="en-US"/>
          </a:p>
        </p:txBody>
      </p:sp>
    </p:spTree>
    <p:extLst>
      <p:ext uri="{BB962C8B-B14F-4D97-AF65-F5344CB8AC3E}">
        <p14:creationId xmlns:p14="http://schemas.microsoft.com/office/powerpoint/2010/main" val="419497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11</a:t>
            </a:fld>
            <a:endParaRPr lang="en-US"/>
          </a:p>
        </p:txBody>
      </p:sp>
    </p:spTree>
    <p:extLst>
      <p:ext uri="{BB962C8B-B14F-4D97-AF65-F5344CB8AC3E}">
        <p14:creationId xmlns:p14="http://schemas.microsoft.com/office/powerpoint/2010/main" val="172381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4BEB-52F0-6445-B69B-2EA86D8C5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0BE44E-4068-AD4A-8B10-82AFF5607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7A40DF-EDF6-5745-B687-1B703784ACAB}"/>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82AD2F07-B95F-7443-BD52-935423627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CEB0E-A041-AA4F-B9D5-B93CEF719B12}"/>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564545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8650-FA67-BB4F-98C1-6034C2F98B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4A6A12-C119-2949-997D-2A392F2387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437B1-3E8B-7B44-9FD7-4D15A88F6A77}"/>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D256E87A-AE3D-E044-BAB4-E037D1E18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03600-9C31-174E-A46E-153E3D22016E}"/>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118345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D6BC5-C155-2D4D-A45D-0EC1382C6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BA6276-51A6-F34A-9DC7-3C81D813F0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3CCE2-399A-1D4D-BA7C-8B2E7FE79102}"/>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9B3BFDFA-FDA6-8549-8889-365BD3B83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1A0BE-CBE6-4942-AD54-3B3280A12761}"/>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4039618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0D9C329C-7514-B243-9B45-5F7FC347D8C2}"/>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E046D176-D585-7D4B-BF55-ABB3FC2058B2}"/>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1049835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TextBox 7">
            <a:extLst>
              <a:ext uri="{FF2B5EF4-FFF2-40B4-BE49-F238E27FC236}">
                <a16:creationId xmlns:a16="http://schemas.microsoft.com/office/drawing/2014/main" id="{19F3B482-738A-4348-8A97-8C2DA6F9F48B}"/>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C638E14B-7B3F-BE40-BFC5-11650EDA8CD0}"/>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1963056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Image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428259" y="5"/>
            <a:ext cx="4763741" cy="3033889"/>
          </a:xfrm>
          <a:prstGeom prst="rect">
            <a:avLst/>
          </a:prstGeom>
        </p:spPr>
        <p:txBody>
          <a:bodyPr vert="horz" anchor="ctr"/>
          <a:lstStyle>
            <a:lvl1pPr marL="0" indent="0" algn="ctr">
              <a:buFontTx/>
              <a:buNone/>
              <a:defRPr/>
            </a:lvl1pPr>
          </a:lstStyle>
          <a:p>
            <a:r>
              <a:rPr lang="en-US"/>
              <a:t>Click icon to add picture</a:t>
            </a:r>
            <a:endParaRPr lang="en-US" dirty="0"/>
          </a:p>
        </p:txBody>
      </p:sp>
      <p:sp>
        <p:nvSpPr>
          <p:cNvPr id="34" name="Picture Placeholder 6"/>
          <p:cNvSpPr>
            <a:spLocks noGrp="1"/>
          </p:cNvSpPr>
          <p:nvPr>
            <p:ph type="pic" sz="quarter" idx="12"/>
          </p:nvPr>
        </p:nvSpPr>
        <p:spPr>
          <a:xfrm>
            <a:off x="7428259" y="3118556"/>
            <a:ext cx="4763741" cy="2971348"/>
          </a:xfrm>
          <a:prstGeom prst="rect">
            <a:avLst/>
          </a:prstGeom>
        </p:spPr>
        <p:txBody>
          <a:bodyPr vert="horz" anchor="ctr"/>
          <a:lstStyle>
            <a:lvl1pPr marL="0" indent="0" algn="ctr">
              <a:buFontTx/>
              <a:buNone/>
              <a:defRPr/>
            </a:lvl1pPr>
          </a:lstStyle>
          <a:p>
            <a:r>
              <a:rPr lang="en-US"/>
              <a:t>Click icon to add picture</a:t>
            </a:r>
            <a:endParaRPr lang="en-US" dirty="0"/>
          </a:p>
        </p:txBody>
      </p:sp>
      <p:sp>
        <p:nvSpPr>
          <p:cNvPr id="35" name="Title 1"/>
          <p:cNvSpPr>
            <a:spLocks noGrp="1"/>
          </p:cNvSpPr>
          <p:nvPr>
            <p:ph type="title" hasCustomPrompt="1"/>
          </p:nvPr>
        </p:nvSpPr>
        <p:spPr>
          <a:xfrm>
            <a:off x="696097" y="295897"/>
            <a:ext cx="6518758" cy="987472"/>
          </a:xfrm>
          <a:prstGeom prst="rect">
            <a:avLst/>
          </a:prstGeom>
        </p:spPr>
        <p:txBody>
          <a:bodyPr vert="horz" anchor="ctr"/>
          <a:lstStyle>
            <a:lvl1pPr>
              <a:lnSpc>
                <a:spcPct val="80000"/>
              </a:lnSpc>
              <a:defRPr b="1"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title</a:t>
            </a:r>
          </a:p>
        </p:txBody>
      </p:sp>
      <p:sp>
        <p:nvSpPr>
          <p:cNvPr id="36" name="Text Placeholder 4"/>
          <p:cNvSpPr>
            <a:spLocks noGrp="1"/>
          </p:cNvSpPr>
          <p:nvPr>
            <p:ph type="body" sz="quarter" idx="10" hasCustomPrompt="1"/>
          </p:nvPr>
        </p:nvSpPr>
        <p:spPr>
          <a:xfrm>
            <a:off x="694389" y="1310105"/>
            <a:ext cx="6520466" cy="4599628"/>
          </a:xfrm>
          <a:prstGeom prst="rect">
            <a:avLst/>
          </a:prstGeom>
        </p:spPr>
        <p:txBody>
          <a:bodyPr vert="horz"/>
          <a:lstStyle>
            <a:lvl1pPr>
              <a:lnSpc>
                <a:spcPct val="100000"/>
              </a:lnSpc>
              <a:spcBef>
                <a:spcPts val="800"/>
              </a:spcBef>
              <a:defRPr/>
            </a:lvl1pPr>
            <a:lvl2pPr marL="685457" indent="-228486">
              <a:lnSpc>
                <a:spcPct val="100000"/>
              </a:lnSpc>
              <a:spcBef>
                <a:spcPts val="800"/>
              </a:spcBef>
              <a:buFont typeface="Wingdings" charset="2"/>
              <a:buChar char="§"/>
              <a:defRPr/>
            </a:lvl2pPr>
            <a:lvl3pPr marL="1142428" indent="-228486">
              <a:lnSpc>
                <a:spcPct val="100000"/>
              </a:lnSpc>
              <a:spcBef>
                <a:spcPts val="800"/>
              </a:spcBef>
              <a:buFont typeface="Lucida Grande"/>
              <a:buChar char="-"/>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8147A5A8-053E-9D43-83FE-B6F1C9697EAB}"/>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16" name="Rectangle 15">
            <a:extLst>
              <a:ext uri="{FF2B5EF4-FFF2-40B4-BE49-F238E27FC236}">
                <a16:creationId xmlns:a16="http://schemas.microsoft.com/office/drawing/2014/main" id="{D2E04DA8-C702-ED46-AD2B-E10449F87330}"/>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17" name="TextBox 16">
            <a:extLst>
              <a:ext uri="{FF2B5EF4-FFF2-40B4-BE49-F238E27FC236}">
                <a16:creationId xmlns:a16="http://schemas.microsoft.com/office/drawing/2014/main" id="{1B6D3649-3EEF-7B4E-9110-93C91DE6EA26}"/>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8" name="Rectangle 17">
            <a:extLst>
              <a:ext uri="{FF2B5EF4-FFF2-40B4-BE49-F238E27FC236}">
                <a16:creationId xmlns:a16="http://schemas.microsoft.com/office/drawing/2014/main" id="{00AE7E6E-25CA-CB43-AF7C-A9DB623026E2}"/>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pic>
        <p:nvPicPr>
          <p:cNvPr id="11" name="Image" descr="Image">
            <a:extLst>
              <a:ext uri="{FF2B5EF4-FFF2-40B4-BE49-F238E27FC236}">
                <a16:creationId xmlns:a16="http://schemas.microsoft.com/office/drawing/2014/main" id="{832D7811-D4FC-594B-BE53-FF2A69146E99}"/>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2017375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lstStyle>
            <a:lvl1pPr>
              <a:lnSpc>
                <a:spcPct val="80000"/>
              </a:lnSpc>
              <a:defRPr b="1"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694389" y="1310105"/>
            <a:ext cx="10885839" cy="4599628"/>
          </a:xfrm>
          <a:prstGeom prst="rect">
            <a:avLst/>
          </a:prstGeom>
        </p:spPr>
        <p:txBody>
          <a:bodyPr vert="horz"/>
          <a:lstStyle>
            <a:lvl1pPr>
              <a:lnSpc>
                <a:spcPct val="100000"/>
              </a:lnSpc>
              <a:spcBef>
                <a:spcPts val="800"/>
              </a:spcBef>
              <a:defRPr/>
            </a:lvl1pPr>
            <a:lvl2pPr marL="685457" indent="-228486">
              <a:lnSpc>
                <a:spcPct val="100000"/>
              </a:lnSpc>
              <a:spcBef>
                <a:spcPts val="800"/>
              </a:spcBef>
              <a:buFont typeface="Wingdings" charset="2"/>
              <a:buChar char="§"/>
              <a:defRPr/>
            </a:lvl2pPr>
            <a:lvl3pPr marL="1142428" indent="-228486">
              <a:lnSpc>
                <a:spcPct val="100000"/>
              </a:lnSpc>
              <a:spcBef>
                <a:spcPts val="800"/>
              </a:spcBef>
              <a:buFont typeface="Lucida Grande"/>
              <a:buChar char="-"/>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8" name="Rectangle 7">
            <a:extLst>
              <a:ext uri="{FF2B5EF4-FFF2-40B4-BE49-F238E27FC236}">
                <a16:creationId xmlns:a16="http://schemas.microsoft.com/office/drawing/2014/main" id="{46529C28-F0B7-564E-B2DF-EF91007C751C}"/>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pic>
        <p:nvPicPr>
          <p:cNvPr id="13" name="Image" descr="Image">
            <a:extLst>
              <a:ext uri="{FF2B5EF4-FFF2-40B4-BE49-F238E27FC236}">
                <a16:creationId xmlns:a16="http://schemas.microsoft.com/office/drawing/2014/main" id="{F0F9F549-C85F-4547-AC7E-D2CBBB6F895A}"/>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14" name="TextBox 13">
            <a:extLst>
              <a:ext uri="{FF2B5EF4-FFF2-40B4-BE49-F238E27FC236}">
                <a16:creationId xmlns:a16="http://schemas.microsoft.com/office/drawing/2014/main" id="{DC471DCB-83F8-694C-8C9E-9474EEDB1C39}"/>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5" name="Rectangle 14">
            <a:extLst>
              <a:ext uri="{FF2B5EF4-FFF2-40B4-BE49-F238E27FC236}">
                <a16:creationId xmlns:a16="http://schemas.microsoft.com/office/drawing/2014/main" id="{03AC79A0-9B1E-844E-A2D5-1E307F78AD3B}"/>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251709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0722-4D87-5F4F-94B6-18CB784E1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7D538-3C14-C042-9C2E-AC6707CFB8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89DF2-27D1-7B46-8EDC-0FF57E76B6CD}"/>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6DFBED73-9488-9C44-AE3A-96098FB07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9D5FB-9C48-F74A-9F62-FC5F57C7E729}"/>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217670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A8DA-7EF9-DE41-BA67-2D7B28BC82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693229-F7D0-D24B-A3BE-21163158F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0A5BA7-8ED0-A041-BCFA-740A6994CD12}"/>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7BA76E72-5CCA-3740-9A64-7CF3A17C4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CD5B0-C671-D446-A0F9-885E7E723E2A}"/>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135233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CFDB-450D-CB47-9E7B-F0160E362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BF7E0-937F-9C40-A7CA-9BEAE191B8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357320-5C06-A64F-9DCB-7A58AD2C5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DE7CB6-43E3-604D-95D2-9F3B25AB311A}"/>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6" name="Footer Placeholder 5">
            <a:extLst>
              <a:ext uri="{FF2B5EF4-FFF2-40B4-BE49-F238E27FC236}">
                <a16:creationId xmlns:a16="http://schemas.microsoft.com/office/drawing/2014/main" id="{C9AB1981-072E-8043-90EE-C47807770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C0F7C-66B8-0149-AC5F-820CD1282402}"/>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393695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D42E-3A55-134C-9924-5A4AA79B6C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73BD5E-9107-7D46-ADB9-502B8651D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C89BB-8D14-DC45-82A5-95C6FB04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4F31B-D651-444B-9868-3BA58BC91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A01288-0E5C-8E42-9B1A-EAD1B728E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03E336-CCCF-B946-9513-10B3F767373C}"/>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8" name="Footer Placeholder 7">
            <a:extLst>
              <a:ext uri="{FF2B5EF4-FFF2-40B4-BE49-F238E27FC236}">
                <a16:creationId xmlns:a16="http://schemas.microsoft.com/office/drawing/2014/main" id="{960951D0-6589-1E41-A677-DC98FC9823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8FAD0A-0EE0-7B44-8311-1864E3A20776}"/>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10227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D62D-4DCD-8248-A0FA-0FCC7FBF54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C47D90-654B-0846-847A-5287F612A76D}"/>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4" name="Footer Placeholder 3">
            <a:extLst>
              <a:ext uri="{FF2B5EF4-FFF2-40B4-BE49-F238E27FC236}">
                <a16:creationId xmlns:a16="http://schemas.microsoft.com/office/drawing/2014/main" id="{C01EAB57-D490-DD47-8541-A5232B4B3B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7D5E97-8D4E-4E4C-AF4B-07F8A51A5FD7}"/>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299048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00A6F-BC42-0C4A-902F-B9DF7CA89D5F}"/>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3" name="Footer Placeholder 2">
            <a:extLst>
              <a:ext uri="{FF2B5EF4-FFF2-40B4-BE49-F238E27FC236}">
                <a16:creationId xmlns:a16="http://schemas.microsoft.com/office/drawing/2014/main" id="{A0EE02C9-3E32-1E40-9C0B-CDBBA48AAE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F3FF99-1CBF-FB43-9FC4-9BF205DF7DC1}"/>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2464043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0DB5-8FC2-8040-AE5B-287C9983C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DD2C6C-173F-ED43-8217-09521B8FA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6F4AEB-4565-3D47-ABFA-304DCF398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760A6-9C5E-BF4E-9A79-6F4794049967}"/>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6" name="Footer Placeholder 5">
            <a:extLst>
              <a:ext uri="{FF2B5EF4-FFF2-40B4-BE49-F238E27FC236}">
                <a16:creationId xmlns:a16="http://schemas.microsoft.com/office/drawing/2014/main" id="{EBDFBBC2-0E7C-7649-B13D-7F0707CF0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A1BF1-F2EF-F14C-AF73-8726FCD8FB3D}"/>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90089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C2E2-21AE-C144-88FD-C52C41EDB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485681-6BD1-234E-B885-C4FB1BB45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AB2879-5DCE-7C45-9C81-ACF7D393F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2794AF-4FCC-D748-8584-38576A5A8452}"/>
              </a:ext>
            </a:extLst>
          </p:cNvPr>
          <p:cNvSpPr>
            <a:spLocks noGrp="1"/>
          </p:cNvSpPr>
          <p:nvPr>
            <p:ph type="dt" sz="half" idx="10"/>
          </p:nvPr>
        </p:nvSpPr>
        <p:spPr/>
        <p:txBody>
          <a:bodyPr/>
          <a:lstStyle/>
          <a:p>
            <a:fld id="{F5CAA55D-1475-1B4B-9C43-072170B18259}" type="datetimeFigureOut">
              <a:rPr lang="en-US" smtClean="0"/>
              <a:t>8/21/21</a:t>
            </a:fld>
            <a:endParaRPr lang="en-US"/>
          </a:p>
        </p:txBody>
      </p:sp>
      <p:sp>
        <p:nvSpPr>
          <p:cNvPr id="6" name="Footer Placeholder 5">
            <a:extLst>
              <a:ext uri="{FF2B5EF4-FFF2-40B4-BE49-F238E27FC236}">
                <a16:creationId xmlns:a16="http://schemas.microsoft.com/office/drawing/2014/main" id="{7E22751A-9818-9B48-BF6A-C4CC528C2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FF1F0-B45A-1D4F-B782-0CC42CACAF36}"/>
              </a:ext>
            </a:extLst>
          </p:cNvPr>
          <p:cNvSpPr>
            <a:spLocks noGrp="1"/>
          </p:cNvSpPr>
          <p:nvPr>
            <p:ph type="sldNum" sz="quarter" idx="12"/>
          </p:nvPr>
        </p:nvSpPr>
        <p:spPr/>
        <p:txBody>
          <a:bodyPr/>
          <a:lstStyle/>
          <a:p>
            <a:fld id="{AACA58EA-4FEC-EB49-B238-7D84C60AAB32}" type="slidenum">
              <a:rPr lang="en-US" smtClean="0"/>
              <a:t>‹#›</a:t>
            </a:fld>
            <a:endParaRPr lang="en-US"/>
          </a:p>
        </p:txBody>
      </p:sp>
    </p:spTree>
    <p:extLst>
      <p:ext uri="{BB962C8B-B14F-4D97-AF65-F5344CB8AC3E}">
        <p14:creationId xmlns:p14="http://schemas.microsoft.com/office/powerpoint/2010/main" val="997891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8567-E356-9A4B-B441-D772BD2B33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01A6D4-2C9D-4E48-A481-92E9C4BC2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8BF3C-D36E-8D4E-A068-75138E8A7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AA55D-1475-1B4B-9C43-072170B18259}" type="datetimeFigureOut">
              <a:rPr lang="en-US" smtClean="0"/>
              <a:t>8/21/21</a:t>
            </a:fld>
            <a:endParaRPr lang="en-US"/>
          </a:p>
        </p:txBody>
      </p:sp>
      <p:sp>
        <p:nvSpPr>
          <p:cNvPr id="5" name="Footer Placeholder 4">
            <a:extLst>
              <a:ext uri="{FF2B5EF4-FFF2-40B4-BE49-F238E27FC236}">
                <a16:creationId xmlns:a16="http://schemas.microsoft.com/office/drawing/2014/main" id="{3CDB50B6-A6DA-9244-8F10-A3198A527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D27FC8-1492-5447-87B7-4AD9E3896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A58EA-4FEC-EB49-B238-7D84C60AAB32}" type="slidenum">
              <a:rPr lang="en-US" smtClean="0"/>
              <a:t>‹#›</a:t>
            </a:fld>
            <a:endParaRPr lang="en-US"/>
          </a:p>
        </p:txBody>
      </p:sp>
    </p:spTree>
    <p:extLst>
      <p:ext uri="{BB962C8B-B14F-4D97-AF65-F5344CB8AC3E}">
        <p14:creationId xmlns:p14="http://schemas.microsoft.com/office/powerpoint/2010/main" val="3149946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5.emf"/><Relationship Id="rId3" Type="http://schemas.openxmlformats.org/officeDocument/2006/relationships/image" Target="../media/image45.png"/><Relationship Id="rId7" Type="http://schemas.openxmlformats.org/officeDocument/2006/relationships/image" Target="../media/image9.emf"/><Relationship Id="rId12"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emf"/><Relationship Id="rId11" Type="http://schemas.openxmlformats.org/officeDocument/2006/relationships/image" Target="../media/image3.emf"/><Relationship Id="rId5" Type="http://schemas.openxmlformats.org/officeDocument/2006/relationships/image" Target="../media/image7.emf"/><Relationship Id="rId15" Type="http://schemas.openxmlformats.org/officeDocument/2006/relationships/image" Target="../media/image14.emf"/><Relationship Id="rId10" Type="http://schemas.openxmlformats.org/officeDocument/2006/relationships/image" Target="../media/image12.emf"/><Relationship Id="rId4" Type="http://schemas.openxmlformats.org/officeDocument/2006/relationships/hyperlink" Target="https://d2l.ai/chapter_multilayer-perceptrons/mlp.html" TargetMode="External"/><Relationship Id="rId9" Type="http://schemas.openxmlformats.org/officeDocument/2006/relationships/image" Target="../media/image11.emf"/><Relationship Id="rId1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3.emf"/><Relationship Id="rId1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10.emf"/><Relationship Id="rId12" Type="http://schemas.openxmlformats.org/officeDocument/2006/relationships/image" Target="../media/image5.emf"/><Relationship Id="rId17" Type="http://schemas.openxmlformats.org/officeDocument/2006/relationships/image" Target="../media/image16.emf"/><Relationship Id="rId2" Type="http://schemas.openxmlformats.org/officeDocument/2006/relationships/notesSlide" Target="../notesSlides/notesSlide14.xml"/><Relationship Id="rId16" Type="http://schemas.openxmlformats.org/officeDocument/2006/relationships/image" Target="../media/image15.emf"/><Relationship Id="rId1" Type="http://schemas.openxmlformats.org/officeDocument/2006/relationships/slideLayout" Target="../slideLayouts/slideLayout12.xml"/><Relationship Id="rId6" Type="http://schemas.openxmlformats.org/officeDocument/2006/relationships/image" Target="../media/image9.emf"/><Relationship Id="rId11" Type="http://schemas.openxmlformats.org/officeDocument/2006/relationships/image" Target="../media/image4.emf"/><Relationship Id="rId5" Type="http://schemas.openxmlformats.org/officeDocument/2006/relationships/image" Target="../media/image8.emf"/><Relationship Id="rId15" Type="http://schemas.openxmlformats.org/officeDocument/2006/relationships/image" Target="../media/image57.png"/><Relationship Id="rId10" Type="http://schemas.openxmlformats.org/officeDocument/2006/relationships/image" Target="../media/image3.emf"/><Relationship Id="rId19" Type="http://schemas.openxmlformats.org/officeDocument/2006/relationships/image" Target="../media/image61.png"/><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0.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46.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0.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81.png"/><Relationship Id="rId18" Type="http://schemas.openxmlformats.org/officeDocument/2006/relationships/image" Target="../media/image85.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image" Target="../media/image84.png"/><Relationship Id="rId2" Type="http://schemas.openxmlformats.org/officeDocument/2006/relationships/notesSlide" Target="../notesSlides/notesSlide20.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10.emf"/><Relationship Id="rId11" Type="http://schemas.openxmlformats.org/officeDocument/2006/relationships/image" Target="../media/image5.emf"/><Relationship Id="rId5" Type="http://schemas.openxmlformats.org/officeDocument/2006/relationships/image" Target="../media/image9.emf"/><Relationship Id="rId15" Type="http://schemas.openxmlformats.org/officeDocument/2006/relationships/image" Target="../media/image79.png"/><Relationship Id="rId10" Type="http://schemas.openxmlformats.org/officeDocument/2006/relationships/image" Target="../media/image4.emf"/><Relationship Id="rId19" Type="http://schemas.openxmlformats.org/officeDocument/2006/relationships/image" Target="../media/image86.png"/><Relationship Id="rId4" Type="http://schemas.openxmlformats.org/officeDocument/2006/relationships/image" Target="../media/image8.emf"/><Relationship Id="rId9" Type="http://schemas.openxmlformats.org/officeDocument/2006/relationships/image" Target="../media/image3.emf"/><Relationship Id="rId1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91.png"/><Relationship Id="rId4" Type="http://schemas.openxmlformats.org/officeDocument/2006/relationships/image" Target="../media/image58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40.png"/><Relationship Id="rId4" Type="http://schemas.openxmlformats.org/officeDocument/2006/relationships/image" Target="../media/image530.png"/></Relationships>
</file>

<file path=ppt/slides/_rels/slide25.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customXml" Target="../ink/ink12.xml"/><Relationship Id="rId18" Type="http://schemas.openxmlformats.org/officeDocument/2006/relationships/image" Target="../media/image630.png"/><Relationship Id="rId3" Type="http://schemas.openxmlformats.org/officeDocument/2006/relationships/image" Target="../media/image23.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600.png"/><Relationship Id="rId17" Type="http://schemas.openxmlformats.org/officeDocument/2006/relationships/customXml" Target="../ink/ink14.xml"/><Relationship Id="rId2" Type="http://schemas.openxmlformats.org/officeDocument/2006/relationships/notesSlide" Target="../notesSlides/notesSlide23.xml"/><Relationship Id="rId16" Type="http://schemas.openxmlformats.org/officeDocument/2006/relationships/image" Target="../media/image620.png"/><Relationship Id="rId20"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570.png"/><Relationship Id="rId11" Type="http://schemas.openxmlformats.org/officeDocument/2006/relationships/customXml" Target="../ink/ink11.xml"/><Relationship Id="rId5" Type="http://schemas.openxmlformats.org/officeDocument/2006/relationships/image" Target="../media/image560.png"/><Relationship Id="rId15" Type="http://schemas.openxmlformats.org/officeDocument/2006/relationships/customXml" Target="../ink/ink13.xml"/><Relationship Id="rId23" Type="http://schemas.openxmlformats.org/officeDocument/2006/relationships/image" Target="../media/image660.png"/><Relationship Id="rId10" Type="http://schemas.openxmlformats.org/officeDocument/2006/relationships/image" Target="../media/image590.png"/><Relationship Id="rId19" Type="http://schemas.openxmlformats.org/officeDocument/2006/relationships/customXml" Target="../ink/ink15.xml"/><Relationship Id="rId4" Type="http://schemas.openxmlformats.org/officeDocument/2006/relationships/image" Target="../media/image24.svg"/><Relationship Id="rId9" Type="http://schemas.openxmlformats.org/officeDocument/2006/relationships/customXml" Target="../ink/ink10.xml"/><Relationship Id="rId14" Type="http://schemas.openxmlformats.org/officeDocument/2006/relationships/image" Target="../media/image610.png"/><Relationship Id="rId22" Type="http://schemas.openxmlformats.org/officeDocument/2006/relationships/image" Target="../media/image650.png"/></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leaderboard.corp.amazon.com/tasks/352"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derboard.corp.amazon.com/tasks/352"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customXml" Target="../ink/ink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customXml" Target="../ink/ink4.xml"/><Relationship Id="rId10" Type="http://schemas.openxmlformats.org/officeDocument/2006/relationships/customXml" Target="../ink/ink8.xml"/><Relationship Id="rId4" Type="http://schemas.openxmlformats.org/officeDocument/2006/relationships/image" Target="../media/image74.png"/><Relationship Id="rId9"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6954-10B2-B04F-BC0D-8929729E43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C7955F4-0D56-0A43-9B9D-E9EE9A1919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2195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Bag of Words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convert text data to numerical values.</a:t>
            </a:r>
          </a:p>
          <a:p>
            <a:r>
              <a:rPr lang="en-US" sz="2800" dirty="0"/>
              <a:t>We will go over:</a:t>
            </a:r>
          </a:p>
          <a:p>
            <a:pPr marL="914400" lvl="1" indent="-457200">
              <a:buFont typeface="Arial" panose="020B0604020202020204" pitchFamily="34" charset="0"/>
              <a:buChar char="•"/>
            </a:pPr>
            <a:r>
              <a:rPr lang="en-US" sz="2600" dirty="0"/>
              <a:t>Binary</a:t>
            </a:r>
          </a:p>
          <a:p>
            <a:pPr marL="914400" lvl="1" indent="-457200">
              <a:buFont typeface="Arial" panose="020B0604020202020204" pitchFamily="34" charset="0"/>
              <a:buChar char="•"/>
            </a:pPr>
            <a:r>
              <a:rPr lang="en-US" sz="2600" dirty="0"/>
              <a:t>Word Counts</a:t>
            </a:r>
          </a:p>
          <a:p>
            <a:pPr marL="914400" lvl="1" indent="-457200">
              <a:buFont typeface="Arial" panose="020B0604020202020204" pitchFamily="34" charset="0"/>
              <a:buChar char="•"/>
            </a:pPr>
            <a:r>
              <a:rPr lang="en-US" sz="2600" dirty="0"/>
              <a:t>Term Frequencies</a:t>
            </a:r>
          </a:p>
          <a:p>
            <a:pPr marL="914400" lvl="1" indent="-457200">
              <a:buFont typeface="Arial" panose="020B0604020202020204" pitchFamily="34" charset="0"/>
              <a:buChar char="•"/>
            </a:pPr>
            <a:r>
              <a:rPr lang="en-US" sz="2600" dirty="0"/>
              <a:t>Term Freq.- Inverse Document Freq.</a:t>
            </a:r>
          </a:p>
          <a:p>
            <a:endParaRPr lang="en-US" sz="2800" dirty="0"/>
          </a:p>
        </p:txBody>
      </p:sp>
      <p:pic>
        <p:nvPicPr>
          <p:cNvPr id="4" name="Picture">
            <a:hlinkClick r:id="rId3"/>
            <a:extLst>
              <a:ext uri="{FF2B5EF4-FFF2-40B4-BE49-F238E27FC236}">
                <a16:creationId xmlns:a16="http://schemas.microsoft.com/office/drawing/2014/main" id="{F73284A8-5096-BA47-8A06-D7DFBEE55320}"/>
              </a:ext>
            </a:extLst>
          </p:cNvPr>
          <p:cNvPicPr/>
          <p:nvPr/>
        </p:nvPicPr>
        <p:blipFill>
          <a:blip r:embed="rId4"/>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5649303"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MLA-NLP-DAY1-BOW-NB.ipynb</a:t>
            </a:r>
          </a:p>
        </p:txBody>
      </p:sp>
    </p:spTree>
    <p:extLst>
      <p:ext uri="{BB962C8B-B14F-4D97-AF65-F5344CB8AC3E}">
        <p14:creationId xmlns:p14="http://schemas.microsoft.com/office/powerpoint/2010/main" val="17454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2712825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B0AD-CFEA-E34C-B213-C9DDCEFCA86D}"/>
              </a:ext>
            </a:extLst>
          </p:cNvPr>
          <p:cNvSpPr>
            <a:spLocks noGrp="1"/>
          </p:cNvSpPr>
          <p:nvPr>
            <p:ph type="title"/>
          </p:nvPr>
        </p:nvSpPr>
        <p:spPr>
          <a:xfrm>
            <a:off x="496878" y="479421"/>
            <a:ext cx="10793422" cy="992183"/>
          </a:xfrm>
        </p:spPr>
        <p:txBody>
          <a:bodyPr/>
          <a:lstStyle/>
          <a:p>
            <a:r>
              <a:rPr lang="en-US" dirty="0"/>
              <a:t>Architecture: Single Layer Neural Networks</a:t>
            </a:r>
          </a:p>
        </p:txBody>
      </p:sp>
      <p:sp>
        <p:nvSpPr>
          <p:cNvPr id="4" name="Rectangle 3">
            <a:extLst>
              <a:ext uri="{FF2B5EF4-FFF2-40B4-BE49-F238E27FC236}">
                <a16:creationId xmlns:a16="http://schemas.microsoft.com/office/drawing/2014/main" id="{07B2B4E7-13D6-4947-9297-CB05D8F87C0C}"/>
              </a:ext>
            </a:extLst>
          </p:cNvPr>
          <p:cNvSpPr/>
          <p:nvPr/>
        </p:nvSpPr>
        <p:spPr>
          <a:xfrm>
            <a:off x="4867341" y="1640744"/>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Sentiment Analysis</a:t>
            </a:r>
          </a:p>
        </p:txBody>
      </p:sp>
      <p:sp>
        <p:nvSpPr>
          <p:cNvPr id="9" name="TextBox 8">
            <a:extLst>
              <a:ext uri="{FF2B5EF4-FFF2-40B4-BE49-F238E27FC236}">
                <a16:creationId xmlns:a16="http://schemas.microsoft.com/office/drawing/2014/main" id="{1C1372F4-42AA-934B-9BD1-4F55DB8BF800}"/>
              </a:ext>
            </a:extLst>
          </p:cNvPr>
          <p:cNvSpPr txBox="1"/>
          <p:nvPr/>
        </p:nvSpPr>
        <p:spPr>
          <a:xfrm>
            <a:off x="3158280" y="1714213"/>
            <a:ext cx="1434529"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Application</a:t>
            </a:r>
          </a:p>
        </p:txBody>
      </p:sp>
      <p:sp>
        <p:nvSpPr>
          <p:cNvPr id="10" name="TextBox 9">
            <a:extLst>
              <a:ext uri="{FF2B5EF4-FFF2-40B4-BE49-F238E27FC236}">
                <a16:creationId xmlns:a16="http://schemas.microsoft.com/office/drawing/2014/main" id="{2116B337-D733-2042-9586-E0FC72100319}"/>
              </a:ext>
            </a:extLst>
          </p:cNvPr>
          <p:cNvSpPr txBox="1"/>
          <p:nvPr/>
        </p:nvSpPr>
        <p:spPr>
          <a:xfrm>
            <a:off x="3067788" y="2916538"/>
            <a:ext cx="1525021" cy="369332"/>
          </a:xfrm>
          <a:prstGeom prst="rect">
            <a:avLst/>
          </a:prstGeom>
          <a:noFill/>
        </p:spPr>
        <p:txBody>
          <a:bodyPr wrap="square" rtlCol="0">
            <a:spAutoFit/>
          </a:bodyPr>
          <a:lstStyle/>
          <a:p>
            <a:pPr algn="r"/>
            <a:r>
              <a:rPr lang="en-US" dirty="0">
                <a:solidFill>
                  <a:schemeClr val="accent4"/>
                </a:solidFill>
                <a:latin typeface="Amazon Ember" panose="02000000000000000000" pitchFamily="2" charset="0"/>
                <a:ea typeface="Amazon Ember" panose="02000000000000000000" pitchFamily="2" charset="0"/>
                <a:cs typeface="Amazon Ember" panose="020B0603020204020204" pitchFamily="34" charset="0"/>
              </a:rPr>
              <a:t>Architecture</a:t>
            </a:r>
          </a:p>
        </p:txBody>
      </p:sp>
      <p:sp>
        <p:nvSpPr>
          <p:cNvPr id="15" name="TextBox 14">
            <a:extLst>
              <a:ext uri="{FF2B5EF4-FFF2-40B4-BE49-F238E27FC236}">
                <a16:creationId xmlns:a16="http://schemas.microsoft.com/office/drawing/2014/main" id="{6E7C0EAB-739D-0945-9B5B-354C31F0F2D1}"/>
              </a:ext>
            </a:extLst>
          </p:cNvPr>
          <p:cNvSpPr txBox="1"/>
          <p:nvPr/>
        </p:nvSpPr>
        <p:spPr>
          <a:xfrm>
            <a:off x="2977296" y="4066702"/>
            <a:ext cx="1615513"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Vectorization</a:t>
            </a:r>
          </a:p>
        </p:txBody>
      </p:sp>
      <p:sp>
        <p:nvSpPr>
          <p:cNvPr id="17" name="Rectangle 16">
            <a:extLst>
              <a:ext uri="{FF2B5EF4-FFF2-40B4-BE49-F238E27FC236}">
                <a16:creationId xmlns:a16="http://schemas.microsoft.com/office/drawing/2014/main" id="{564A5576-136C-9F44-8CF0-C39D0EADEA3D}"/>
              </a:ext>
            </a:extLst>
          </p:cNvPr>
          <p:cNvSpPr/>
          <p:nvPr/>
        </p:nvSpPr>
        <p:spPr>
          <a:xfrm>
            <a:off x="4867341" y="2818644"/>
            <a:ext cx="2011680"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mazon Ember" panose="02000000000000000000" pitchFamily="2" charset="0"/>
                <a:ea typeface="Amazon Ember" panose="02000000000000000000" pitchFamily="2" charset="0"/>
              </a:rPr>
              <a:t>One-layer Network</a:t>
            </a:r>
          </a:p>
          <a:p>
            <a:pPr algn="ctr"/>
            <a:r>
              <a:rPr lang="en-US" sz="1500" dirty="0">
                <a:solidFill>
                  <a:schemeClr val="tx1"/>
                </a:solidFill>
                <a:latin typeface="Amazon Ember" panose="02000000000000000000" pitchFamily="2" charset="0"/>
                <a:ea typeface="Amazon Ember" panose="02000000000000000000" pitchFamily="2" charset="0"/>
              </a:rPr>
              <a:t>(Logistic Regression</a:t>
            </a:r>
            <a:r>
              <a:rPr lang="en-US" sz="1600" dirty="0">
                <a:solidFill>
                  <a:schemeClr val="tx1"/>
                </a:solidFill>
                <a:latin typeface="Amazon Ember" panose="02000000000000000000" pitchFamily="2" charset="0"/>
                <a:ea typeface="Amazon Ember" panose="02000000000000000000" pitchFamily="2" charset="0"/>
              </a:rPr>
              <a:t>)</a:t>
            </a:r>
          </a:p>
        </p:txBody>
      </p:sp>
      <p:sp>
        <p:nvSpPr>
          <p:cNvPr id="19" name="Rectangle 18">
            <a:extLst>
              <a:ext uri="{FF2B5EF4-FFF2-40B4-BE49-F238E27FC236}">
                <a16:creationId xmlns:a16="http://schemas.microsoft.com/office/drawing/2014/main" id="{BD696C08-CF50-614B-8413-4121DF844083}"/>
              </a:ext>
            </a:extLst>
          </p:cNvPr>
          <p:cNvSpPr/>
          <p:nvPr/>
        </p:nvSpPr>
        <p:spPr>
          <a:xfrm>
            <a:off x="5821556" y="4009968"/>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Bag of Words</a:t>
            </a:r>
          </a:p>
        </p:txBody>
      </p:sp>
      <p:sp>
        <p:nvSpPr>
          <p:cNvPr id="21" name="Rectangle 20">
            <a:extLst>
              <a:ext uri="{FF2B5EF4-FFF2-40B4-BE49-F238E27FC236}">
                <a16:creationId xmlns:a16="http://schemas.microsoft.com/office/drawing/2014/main" id="{A41A814E-815D-CC48-A921-E3DA395431C6}"/>
              </a:ext>
            </a:extLst>
          </p:cNvPr>
          <p:cNvSpPr/>
          <p:nvPr/>
        </p:nvSpPr>
        <p:spPr>
          <a:xfrm>
            <a:off x="7153553" y="2818644"/>
            <a:ext cx="2011680"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Multi Layer Perceptron</a:t>
            </a:r>
          </a:p>
        </p:txBody>
      </p:sp>
      <p:cxnSp>
        <p:nvCxnSpPr>
          <p:cNvPr id="25" name="Straight Arrow Connector 24">
            <a:extLst>
              <a:ext uri="{FF2B5EF4-FFF2-40B4-BE49-F238E27FC236}">
                <a16:creationId xmlns:a16="http://schemas.microsoft.com/office/drawing/2014/main" id="{859C9233-EB0F-C740-B023-BE80CEC5D684}"/>
              </a:ext>
            </a:extLst>
          </p:cNvPr>
          <p:cNvCxnSpPr>
            <a:cxnSpLocks/>
            <a:stCxn id="19" idx="0"/>
            <a:endCxn id="17" idx="2"/>
          </p:cNvCxnSpPr>
          <p:nvPr/>
        </p:nvCxnSpPr>
        <p:spPr>
          <a:xfrm flipH="1" flipV="1">
            <a:off x="5873181" y="3323350"/>
            <a:ext cx="954215" cy="6866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368D0D6-4B47-9F45-8F03-4A64C3BB311A}"/>
              </a:ext>
            </a:extLst>
          </p:cNvPr>
          <p:cNvCxnSpPr>
            <a:cxnSpLocks/>
            <a:stCxn id="17" idx="0"/>
            <a:endCxn id="4" idx="2"/>
          </p:cNvCxnSpPr>
          <p:nvPr/>
        </p:nvCxnSpPr>
        <p:spPr>
          <a:xfrm flipV="1">
            <a:off x="5873181" y="2145450"/>
            <a:ext cx="0" cy="673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4AC6ACF-B21C-084E-A0DE-D02454036891}"/>
              </a:ext>
            </a:extLst>
          </p:cNvPr>
          <p:cNvSpPr/>
          <p:nvPr/>
        </p:nvSpPr>
        <p:spPr>
          <a:xfrm>
            <a:off x="4867341" y="5112427"/>
            <a:ext cx="3920109" cy="582961"/>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Tokenization + Stop Words Removal + Stemming/Lemmatization</a:t>
            </a:r>
          </a:p>
        </p:txBody>
      </p:sp>
      <p:cxnSp>
        <p:nvCxnSpPr>
          <p:cNvPr id="32" name="Straight Arrow Connector 31">
            <a:extLst>
              <a:ext uri="{FF2B5EF4-FFF2-40B4-BE49-F238E27FC236}">
                <a16:creationId xmlns:a16="http://schemas.microsoft.com/office/drawing/2014/main" id="{A9B5B73F-1F2F-DB43-85CD-C667A5AB1436}"/>
              </a:ext>
            </a:extLst>
          </p:cNvPr>
          <p:cNvCxnSpPr>
            <a:cxnSpLocks/>
            <a:stCxn id="29" idx="0"/>
            <a:endCxn id="19" idx="2"/>
          </p:cNvCxnSpPr>
          <p:nvPr/>
        </p:nvCxnSpPr>
        <p:spPr>
          <a:xfrm flipV="1">
            <a:off x="6827396" y="4514674"/>
            <a:ext cx="0" cy="5977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FAB77F0-4110-2E4D-9C25-AAAAD7C23C28}"/>
              </a:ext>
            </a:extLst>
          </p:cNvPr>
          <p:cNvSpPr txBox="1"/>
          <p:nvPr/>
        </p:nvSpPr>
        <p:spPr>
          <a:xfrm>
            <a:off x="2227997" y="5075390"/>
            <a:ext cx="2364812" cy="646331"/>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Text </a:t>
            </a:r>
          </a:p>
          <a:p>
            <a:pPr algn="r"/>
            <a:r>
              <a:rPr lang="en-US" dirty="0">
                <a:latin typeface="Amazon Ember" panose="02000000000000000000" pitchFamily="2" charset="0"/>
                <a:ea typeface="Amazon Ember" panose="02000000000000000000" pitchFamily="2" charset="0"/>
                <a:cs typeface="Amazon Ember" panose="020B0603020204020204" pitchFamily="34" charset="0"/>
              </a:rPr>
              <a:t>Pre-Processing</a:t>
            </a:r>
          </a:p>
        </p:txBody>
      </p:sp>
      <p:sp>
        <p:nvSpPr>
          <p:cNvPr id="22" name="Rounded Rectangle 21"/>
          <p:cNvSpPr/>
          <p:nvPr/>
        </p:nvSpPr>
        <p:spPr>
          <a:xfrm>
            <a:off x="2780202" y="1477759"/>
            <a:ext cx="4268297"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2780203" y="2667924"/>
            <a:ext cx="6573347" cy="799339"/>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780203" y="3845825"/>
            <a:ext cx="5144597"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780202" y="4988569"/>
            <a:ext cx="6163773"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883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Single Layer Neural Networks</a:t>
            </a:r>
            <a:endParaRPr lang="en-US" dirty="0"/>
          </a:p>
        </p:txBody>
      </p:sp>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pPr marL="0" indent="0">
              <a:buNone/>
            </a:pPr>
            <a:r>
              <a:rPr lang="en-US" sz="2400" dirty="0"/>
              <a:t>Neural networks can be made of many </a:t>
            </a:r>
            <a:r>
              <a:rPr lang="en-US" sz="2400" dirty="0">
                <a:solidFill>
                  <a:schemeClr val="accent1"/>
                </a:solidFill>
              </a:rPr>
              <a:t>stacked layers </a:t>
            </a:r>
            <a:r>
              <a:rPr lang="en-US" sz="2400" dirty="0"/>
              <a:t>or </a:t>
            </a:r>
            <a:r>
              <a:rPr lang="en-US" sz="2400" dirty="0">
                <a:solidFill>
                  <a:schemeClr val="accent1"/>
                </a:solidFill>
              </a:rPr>
              <a:t>interconnected</a:t>
            </a:r>
            <a:r>
              <a:rPr lang="en-US" sz="2400" dirty="0"/>
              <a:t> components. </a:t>
            </a:r>
          </a:p>
          <a:p>
            <a:pPr marL="0" indent="0">
              <a:buNone/>
            </a:pPr>
            <a:r>
              <a:rPr lang="en-US" sz="2400" dirty="0"/>
              <a:t>However, we will want to start out small to understand the basic theory, with </a:t>
            </a:r>
            <a:r>
              <a:rPr lang="en-US" sz="2400" dirty="0">
                <a:solidFill>
                  <a:schemeClr val="accent1"/>
                </a:solidFill>
              </a:rPr>
              <a:t>single layer networks</a:t>
            </a:r>
            <a:r>
              <a:rPr lang="en-US" sz="2400" dirty="0"/>
              <a:t>. </a:t>
            </a:r>
          </a:p>
        </p:txBody>
      </p:sp>
      <p:grpSp>
        <p:nvGrpSpPr>
          <p:cNvPr id="6" name="Group 5">
            <a:extLst>
              <a:ext uri="{FF2B5EF4-FFF2-40B4-BE49-F238E27FC236}">
                <a16:creationId xmlns:a16="http://schemas.microsoft.com/office/drawing/2014/main" id="{998589F4-A973-1945-ABE5-91D69DB7F91A}"/>
              </a:ext>
            </a:extLst>
          </p:cNvPr>
          <p:cNvGrpSpPr>
            <a:grpSpLocks noChangeAspect="1"/>
          </p:cNvGrpSpPr>
          <p:nvPr/>
        </p:nvGrpSpPr>
        <p:grpSpPr>
          <a:xfrm>
            <a:off x="2350792" y="3121879"/>
            <a:ext cx="6807772" cy="1903530"/>
            <a:chOff x="5204084" y="5447397"/>
            <a:chExt cx="12256806" cy="3427145"/>
          </a:xfrm>
        </p:grpSpPr>
        <p:grpSp>
          <p:nvGrpSpPr>
            <p:cNvPr id="7" name="Group 6">
              <a:extLst>
                <a:ext uri="{FF2B5EF4-FFF2-40B4-BE49-F238E27FC236}">
                  <a16:creationId xmlns:a16="http://schemas.microsoft.com/office/drawing/2014/main" id="{AD85BFAB-84C3-534F-9CEA-25611166796E}"/>
                </a:ext>
              </a:extLst>
            </p:cNvPr>
            <p:cNvGrpSpPr/>
            <p:nvPr/>
          </p:nvGrpSpPr>
          <p:grpSpPr>
            <a:xfrm>
              <a:off x="5204084" y="5447397"/>
              <a:ext cx="12256806" cy="3427145"/>
              <a:chOff x="5109955" y="6751060"/>
              <a:chExt cx="12256806" cy="3427145"/>
            </a:xfrm>
          </p:grpSpPr>
          <p:sp>
            <p:nvSpPr>
              <p:cNvPr id="12" name="Oval 11">
                <a:extLst>
                  <a:ext uri="{FF2B5EF4-FFF2-40B4-BE49-F238E27FC236}">
                    <a16:creationId xmlns:a16="http://schemas.microsoft.com/office/drawing/2014/main" id="{99B35E29-26BC-AC40-B3F3-BAE1BB986E67}"/>
                  </a:ext>
                </a:extLst>
              </p:cNvPr>
              <p:cNvSpPr/>
              <p:nvPr/>
            </p:nvSpPr>
            <p:spPr>
              <a:xfrm>
                <a:off x="12931035" y="6751060"/>
                <a:ext cx="1112635" cy="1149665"/>
              </a:xfrm>
              <a:prstGeom prst="ellipse">
                <a:avLst/>
              </a:prstGeom>
              <a:solidFill>
                <a:schemeClr val="accent1">
                  <a:lumMod val="60000"/>
                  <a:lumOff val="4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3FE4ACAA-AB06-1440-9939-5FC10FE9C1B2}"/>
                  </a:ext>
                </a:extLst>
              </p:cNvPr>
              <p:cNvSpPr/>
              <p:nvPr/>
            </p:nvSpPr>
            <p:spPr>
              <a:xfrm>
                <a:off x="9355530" y="9069954"/>
                <a:ext cx="545432" cy="1108251"/>
              </a:xfrm>
              <a:prstGeom prst="rect">
                <a:avLst/>
              </a:prstGeom>
            </p:spPr>
            <p:txBody>
              <a:bodyPr wrap="square">
                <a:spAutoFit/>
              </a:bodyPr>
              <a:lstStyle/>
              <a:p>
                <a:endParaRPr lang="en-US" sz="3200" b="0" i="1" dirty="0">
                  <a:latin typeface="Cambria Math" panose="02040503050406030204" pitchFamily="18" charset="0"/>
                  <a:ea typeface="Cambria Math" panose="02040503050406030204" pitchFamily="18" charset="0"/>
                </a:endParaRPr>
              </a:p>
              <a:p>
                <a:endParaRPr lang="en-US" sz="200" dirty="0">
                  <a:latin typeface="Cambria Math" panose="02040503050406030204" pitchFamily="18" charset="0"/>
                  <a:ea typeface="Cambria Math" panose="02040503050406030204" pitchFamily="18" charset="0"/>
                </a:endParaRPr>
              </a:p>
            </p:txBody>
          </p:sp>
          <p:sp>
            <p:nvSpPr>
              <p:cNvPr id="14" name="Rectangle 13">
                <a:extLst>
                  <a:ext uri="{FF2B5EF4-FFF2-40B4-BE49-F238E27FC236}">
                    <a16:creationId xmlns:a16="http://schemas.microsoft.com/office/drawing/2014/main" id="{2AF28B36-BFFD-364C-8A70-03C7FD43E866}"/>
                  </a:ext>
                </a:extLst>
              </p:cNvPr>
              <p:cNvSpPr/>
              <p:nvPr/>
            </p:nvSpPr>
            <p:spPr>
              <a:xfrm>
                <a:off x="11631631" y="9069954"/>
                <a:ext cx="545432" cy="1052838"/>
              </a:xfrm>
              <a:prstGeom prst="rect">
                <a:avLst/>
              </a:prstGeom>
            </p:spPr>
            <p:txBody>
              <a:bodyPr wrap="square">
                <a:spAutoFit/>
              </a:bodyPr>
              <a:lstStyle/>
              <a:p>
                <a:endParaRPr lang="en-US" sz="3200" b="0" i="1" dirty="0">
                  <a:latin typeface="Cambria Math" panose="02040503050406030204" pitchFamily="18" charset="0"/>
                  <a:ea typeface="Cambria Math" panose="02040503050406030204" pitchFamily="18" charset="0"/>
                </a:endParaRPr>
              </a:p>
            </p:txBody>
          </p:sp>
          <p:sp>
            <p:nvSpPr>
              <p:cNvPr id="15" name="Rectangle 14">
                <a:extLst>
                  <a:ext uri="{FF2B5EF4-FFF2-40B4-BE49-F238E27FC236}">
                    <a16:creationId xmlns:a16="http://schemas.microsoft.com/office/drawing/2014/main" id="{9112120C-7173-594D-97DE-26DAC6CBF52C}"/>
                  </a:ext>
                </a:extLst>
              </p:cNvPr>
              <p:cNvSpPr/>
              <p:nvPr/>
            </p:nvSpPr>
            <p:spPr>
              <a:xfrm>
                <a:off x="16636303" y="9069954"/>
                <a:ext cx="545432" cy="1052838"/>
              </a:xfrm>
              <a:prstGeom prst="rect">
                <a:avLst/>
              </a:prstGeom>
            </p:spPr>
            <p:txBody>
              <a:bodyPr wrap="square">
                <a:spAutoFit/>
              </a:bodyPr>
              <a:lstStyle/>
              <a:p>
                <a:endParaRPr lang="en-US" sz="3200" b="0" i="1" dirty="0">
                  <a:latin typeface="Cambria Math" panose="02040503050406030204" pitchFamily="18" charset="0"/>
                  <a:ea typeface="Cambria Math" panose="02040503050406030204" pitchFamily="18" charset="0"/>
                </a:endParaRPr>
              </a:p>
            </p:txBody>
          </p:sp>
          <p:sp>
            <p:nvSpPr>
              <p:cNvPr id="16" name="TextBox 15">
                <a:extLst>
                  <a:ext uri="{FF2B5EF4-FFF2-40B4-BE49-F238E27FC236}">
                    <a16:creationId xmlns:a16="http://schemas.microsoft.com/office/drawing/2014/main" id="{EC3DAE3C-0320-594D-9319-7C154792604C}"/>
                  </a:ext>
                </a:extLst>
              </p:cNvPr>
              <p:cNvSpPr txBox="1"/>
              <p:nvPr/>
            </p:nvSpPr>
            <p:spPr>
              <a:xfrm>
                <a:off x="13338170" y="8826687"/>
                <a:ext cx="1917995" cy="1071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cxnSp>
            <p:nvCxnSpPr>
              <p:cNvPr id="17" name="Straight Arrow Connector 16">
                <a:extLst>
                  <a:ext uri="{FF2B5EF4-FFF2-40B4-BE49-F238E27FC236}">
                    <a16:creationId xmlns:a16="http://schemas.microsoft.com/office/drawing/2014/main" id="{9479FABE-14FA-6140-86D5-1E59CD4E1789}"/>
                  </a:ext>
                </a:extLst>
              </p:cNvPr>
              <p:cNvCxnSpPr>
                <a:cxnSpLocks/>
                <a:stCxn id="22" idx="7"/>
              </p:cNvCxnSpPr>
              <p:nvPr/>
            </p:nvCxnSpPr>
            <p:spPr>
              <a:xfrm flipV="1">
                <a:off x="9941811" y="7460786"/>
                <a:ext cx="3017495" cy="1601574"/>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7D644E43-DE67-B549-8BC6-6AA42C4CF3DF}"/>
                  </a:ext>
                </a:extLst>
              </p:cNvPr>
              <p:cNvCxnSpPr>
                <a:cxnSpLocks/>
              </p:cNvCxnSpPr>
              <p:nvPr/>
            </p:nvCxnSpPr>
            <p:spPr>
              <a:xfrm flipH="1" flipV="1">
                <a:off x="13916496" y="7635223"/>
                <a:ext cx="2526959" cy="1384168"/>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B6978B48-0104-334A-A48F-2170CE449E63}"/>
                  </a:ext>
                </a:extLst>
              </p:cNvPr>
              <p:cNvCxnSpPr>
                <a:cxnSpLocks/>
                <a:stCxn id="24" idx="7"/>
              </p:cNvCxnSpPr>
              <p:nvPr/>
            </p:nvCxnSpPr>
            <p:spPr>
              <a:xfrm flipV="1">
                <a:off x="12212251" y="7848544"/>
                <a:ext cx="1085413" cy="121381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FE371F24-66F4-BF48-B3F5-03FF2E741247}"/>
                  </a:ext>
                </a:extLst>
              </p:cNvPr>
              <p:cNvSpPr txBox="1"/>
              <p:nvPr/>
            </p:nvSpPr>
            <p:spPr>
              <a:xfrm>
                <a:off x="5109955" y="9031902"/>
                <a:ext cx="3099468" cy="79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Inputs</a:t>
                </a:r>
              </a:p>
            </p:txBody>
          </p:sp>
          <p:sp>
            <p:nvSpPr>
              <p:cNvPr id="21" name="TextBox 20">
                <a:extLst>
                  <a:ext uri="{FF2B5EF4-FFF2-40B4-BE49-F238E27FC236}">
                    <a16:creationId xmlns:a16="http://schemas.microsoft.com/office/drawing/2014/main" id="{B0A1EF01-B44B-2E47-A1D2-08081D9D801B}"/>
                  </a:ext>
                </a:extLst>
              </p:cNvPr>
              <p:cNvSpPr txBox="1"/>
              <p:nvPr/>
            </p:nvSpPr>
            <p:spPr>
              <a:xfrm>
                <a:off x="5109955" y="7040164"/>
                <a:ext cx="3099468" cy="79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Output</a:t>
                </a:r>
              </a:p>
            </p:txBody>
          </p:sp>
          <p:sp>
            <p:nvSpPr>
              <p:cNvPr id="22" name="Oval 21">
                <a:extLst>
                  <a:ext uri="{FF2B5EF4-FFF2-40B4-BE49-F238E27FC236}">
                    <a16:creationId xmlns:a16="http://schemas.microsoft.com/office/drawing/2014/main" id="{3CD073C5-6BB1-A54E-A1B6-BA2BCE34D7B3}"/>
                  </a:ext>
                </a:extLst>
              </p:cNvPr>
              <p:cNvSpPr/>
              <p:nvPr/>
            </p:nvSpPr>
            <p:spPr>
              <a:xfrm>
                <a:off x="8958395" y="8893995"/>
                <a:ext cx="1152144" cy="1149665"/>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BF0E4837-104B-4A4C-87B2-AC358FC8F4AB}"/>
                  </a:ext>
                </a:extLst>
              </p:cNvPr>
              <p:cNvSpPr/>
              <p:nvPr/>
            </p:nvSpPr>
            <p:spPr>
              <a:xfrm>
                <a:off x="16214617" y="8863662"/>
                <a:ext cx="1152144" cy="1149665"/>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80443AD-B05B-2B4B-BD8C-D4D2285DBCCB}"/>
                  </a:ext>
                </a:extLst>
              </p:cNvPr>
              <p:cNvSpPr/>
              <p:nvPr/>
            </p:nvSpPr>
            <p:spPr>
              <a:xfrm>
                <a:off x="11228835" y="8893995"/>
                <a:ext cx="1152144" cy="1149665"/>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pic>
          <p:nvPicPr>
            <p:cNvPr id="8" name="Picture 7">
              <a:extLst>
                <a:ext uri="{FF2B5EF4-FFF2-40B4-BE49-F238E27FC236}">
                  <a16:creationId xmlns:a16="http://schemas.microsoft.com/office/drawing/2014/main" id="{419455A0-989B-A543-A875-B7AFC9B5C6F7}"/>
                </a:ext>
              </a:extLst>
            </p:cNvPr>
            <p:cNvPicPr>
              <a:picLocks noChangeAspect="1"/>
            </p:cNvPicPr>
            <p:nvPr/>
          </p:nvPicPr>
          <p:blipFill>
            <a:blip r:embed="rId3"/>
            <a:stretch>
              <a:fillRect/>
            </a:stretch>
          </p:blipFill>
          <p:spPr>
            <a:xfrm>
              <a:off x="9462085" y="8052504"/>
              <a:ext cx="434730" cy="289820"/>
            </a:xfrm>
            <a:prstGeom prst="rect">
              <a:avLst/>
            </a:prstGeom>
          </p:spPr>
        </p:pic>
        <p:pic>
          <p:nvPicPr>
            <p:cNvPr id="9" name="Picture 8">
              <a:extLst>
                <a:ext uri="{FF2B5EF4-FFF2-40B4-BE49-F238E27FC236}">
                  <a16:creationId xmlns:a16="http://schemas.microsoft.com/office/drawing/2014/main" id="{1CEBFEA2-F28E-7E43-AB15-685D79E85C26}"/>
                </a:ext>
              </a:extLst>
            </p:cNvPr>
            <p:cNvPicPr>
              <a:picLocks noChangeAspect="1"/>
            </p:cNvPicPr>
            <p:nvPr/>
          </p:nvPicPr>
          <p:blipFill>
            <a:blip r:embed="rId4"/>
            <a:stretch>
              <a:fillRect/>
            </a:stretch>
          </p:blipFill>
          <p:spPr>
            <a:xfrm>
              <a:off x="11731509" y="8052504"/>
              <a:ext cx="447904" cy="289820"/>
            </a:xfrm>
            <a:prstGeom prst="rect">
              <a:avLst/>
            </a:prstGeom>
          </p:spPr>
        </p:pic>
        <p:pic>
          <p:nvPicPr>
            <p:cNvPr id="10" name="Picture 9">
              <a:extLst>
                <a:ext uri="{FF2B5EF4-FFF2-40B4-BE49-F238E27FC236}">
                  <a16:creationId xmlns:a16="http://schemas.microsoft.com/office/drawing/2014/main" id="{BDCBF9A0-A1D5-D14C-A453-8DA97CE4B9F1}"/>
                </a:ext>
              </a:extLst>
            </p:cNvPr>
            <p:cNvPicPr>
              <a:picLocks noChangeAspect="1"/>
            </p:cNvPicPr>
            <p:nvPr/>
          </p:nvPicPr>
          <p:blipFill>
            <a:blip r:embed="rId5"/>
            <a:stretch>
              <a:fillRect/>
            </a:stretch>
          </p:blipFill>
          <p:spPr>
            <a:xfrm>
              <a:off x="16668468" y="8019414"/>
              <a:ext cx="461077" cy="289820"/>
            </a:xfrm>
            <a:prstGeom prst="rect">
              <a:avLst/>
            </a:prstGeom>
          </p:spPr>
        </p:pic>
        <p:pic>
          <p:nvPicPr>
            <p:cNvPr id="11" name="Picture 10">
              <a:extLst>
                <a:ext uri="{FF2B5EF4-FFF2-40B4-BE49-F238E27FC236}">
                  <a16:creationId xmlns:a16="http://schemas.microsoft.com/office/drawing/2014/main" id="{34266021-74F2-1945-8826-53B80C45B7E5}"/>
                </a:ext>
              </a:extLst>
            </p:cNvPr>
            <p:cNvPicPr>
              <a:picLocks noChangeAspect="1"/>
            </p:cNvPicPr>
            <p:nvPr/>
          </p:nvPicPr>
          <p:blipFill>
            <a:blip r:embed="rId6"/>
            <a:stretch>
              <a:fillRect/>
            </a:stretch>
          </p:blipFill>
          <p:spPr>
            <a:xfrm>
              <a:off x="13362410" y="5890413"/>
              <a:ext cx="409810" cy="310890"/>
            </a:xfrm>
            <a:prstGeom prst="rect">
              <a:avLst/>
            </a:prstGeom>
          </p:spPr>
        </p:pic>
      </p:grpSp>
    </p:spTree>
    <p:extLst>
      <p:ext uri="{BB962C8B-B14F-4D97-AF65-F5344CB8AC3E}">
        <p14:creationId xmlns:p14="http://schemas.microsoft.com/office/powerpoint/2010/main" val="312218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Single Layer Neural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pPr marL="0" indent="0">
                  <a:buNone/>
                </a:pPr>
                <a:r>
                  <a:rPr lang="en-US" sz="2400" b="1" dirty="0">
                    <a:solidFill>
                      <a:schemeClr val="accent1"/>
                    </a:solidFill>
                  </a:rPr>
                  <a:t>Perceptron (Artificial Neuron)</a:t>
                </a:r>
                <a:r>
                  <a:rPr lang="en-US" sz="2400" b="1" dirty="0"/>
                  <a:t>. </a:t>
                </a:r>
                <a:r>
                  <a:rPr lang="en-US" sz="2400" dirty="0"/>
                  <a:t>Given input </a:t>
                </a:r>
                <a14:m>
                  <m:oMath xmlns:m="http://schemas.openxmlformats.org/officeDocument/2006/math">
                    <m:r>
                      <a:rPr lang="en-US" sz="2400" b="1">
                        <a:latin typeface="Cambria Math" panose="02040503050406030204" pitchFamily="18" charset="0"/>
                      </a:rPr>
                      <m:t>𝐱</m:t>
                    </m:r>
                  </m:oMath>
                </a14:m>
                <a:r>
                  <a:rPr lang="en-US" sz="2400" dirty="0"/>
                  <a:t>, weight </a:t>
                </a:r>
                <a14:m>
                  <m:oMath xmlns:m="http://schemas.openxmlformats.org/officeDocument/2006/math">
                    <m:r>
                      <a:rPr lang="en-US" sz="2400" b="1">
                        <a:latin typeface="Cambria Math" panose="02040503050406030204" pitchFamily="18" charset="0"/>
                      </a:rPr>
                      <m:t>𝐰</m:t>
                    </m:r>
                  </m:oMath>
                </a14:m>
                <a:r>
                  <a:rPr lang="en-US" sz="2400" dirty="0"/>
                  <a:t>, and bias </a:t>
                </a:r>
                <a14:m>
                  <m:oMath xmlns:m="http://schemas.openxmlformats.org/officeDocument/2006/math">
                    <m:r>
                      <a:rPr lang="en-US" sz="2400" i="1">
                        <a:latin typeface="Cambria Math" panose="02040503050406030204" pitchFamily="18" charset="0"/>
                      </a:rPr>
                      <m:t>𝑏</m:t>
                    </m:r>
                  </m:oMath>
                </a14:m>
                <a:r>
                  <a:rPr lang="en-US" sz="2400" dirty="0"/>
                  <a:t>, a perceptron outputs:</a:t>
                </a:r>
              </a:p>
            </p:txBody>
          </p:sp>
        </mc:Choice>
        <mc:Fallback xmlns="">
          <p:sp>
            <p:nvSpPr>
              <p:cNvPr id="3" name="Content Placeholder 2">
                <a:extLst>
                  <a:ext uri="{FF2B5EF4-FFF2-40B4-BE49-F238E27FC236}">
                    <a16:creationId xmlns:a16="http://schemas.microsoft.com/office/drawing/2014/main" id="{2D42538F-0148-D140-B18A-FD34FE85F2A4}"/>
                  </a:ext>
                </a:extLst>
              </p:cNvPr>
              <p:cNvSpPr>
                <a:spLocks noGrp="1" noRot="1" noChangeAspect="1" noMove="1" noResize="1" noEditPoints="1" noAdjustHandles="1" noChangeArrowheads="1" noChangeShapeType="1" noTextEdit="1"/>
              </p:cNvSpPr>
              <p:nvPr>
                <p:ph sz="half" idx="10"/>
              </p:nvPr>
            </p:nvSpPr>
            <p:spPr>
              <a:blipFill>
                <a:blip r:embed="rId3"/>
                <a:stretch>
                  <a:fillRect l="-937" t="-1302"/>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6F3C88ED-F52C-8845-90DB-417F279DD2B3}"/>
              </a:ext>
            </a:extLst>
          </p:cNvPr>
          <p:cNvSpPr txBox="1"/>
          <p:nvPr/>
        </p:nvSpPr>
        <p:spPr>
          <a:xfrm>
            <a:off x="8912380" y="5718864"/>
            <a:ext cx="3159839" cy="430887"/>
          </a:xfrm>
          <a:prstGeom prst="rect">
            <a:avLst/>
          </a:prstGeom>
          <a:noFill/>
        </p:spPr>
        <p:txBody>
          <a:bodyPr wrap="none" rtlCol="0">
            <a:spAutoFit/>
          </a:bodyPr>
          <a:lstStyle/>
          <a:p>
            <a:pPr>
              <a:spcBef>
                <a:spcPts val="1200"/>
              </a:spcBef>
              <a:spcAft>
                <a:spcPts val="1200"/>
              </a:spcAft>
            </a:pPr>
            <a:r>
              <a:rPr lang="en-US" sz="2200" b="0" dirty="0">
                <a:latin typeface="Amazon Ember" panose="020B0603020204020204" pitchFamily="34" charset="0"/>
                <a:ea typeface="Amazon Ember" panose="020B0603020204020204" pitchFamily="34" charset="0"/>
                <a:cs typeface="Amazon Ember" panose="020B0603020204020204" pitchFamily="34" charset="0"/>
                <a:hlinkClick r:id="rId4"/>
              </a:rPr>
              <a:t>Single layer perceptron</a:t>
            </a:r>
            <a:endParaRPr lang="en-US" sz="22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8" name="Oval 167">
            <a:extLst>
              <a:ext uri="{FF2B5EF4-FFF2-40B4-BE49-F238E27FC236}">
                <a16:creationId xmlns:a16="http://schemas.microsoft.com/office/drawing/2014/main" id="{EF6A199A-D94C-5C44-8EF9-DF568771D0E6}"/>
              </a:ext>
            </a:extLst>
          </p:cNvPr>
          <p:cNvSpPr/>
          <p:nvPr/>
        </p:nvSpPr>
        <p:spPr>
          <a:xfrm>
            <a:off x="3933888" y="4948065"/>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8A2FB455-6EAE-1546-B2B6-3F85216460C1}"/>
              </a:ext>
            </a:extLst>
          </p:cNvPr>
          <p:cNvSpPr/>
          <p:nvPr/>
        </p:nvSpPr>
        <p:spPr>
          <a:xfrm>
            <a:off x="8044132" y="4930883"/>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1058EA1B-7862-B54C-85AA-47D88BBCC9DD}"/>
              </a:ext>
            </a:extLst>
          </p:cNvPr>
          <p:cNvSpPr/>
          <p:nvPr/>
        </p:nvSpPr>
        <p:spPr>
          <a:xfrm>
            <a:off x="5219965" y="4948065"/>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1" name="TextBox 170">
            <a:extLst>
              <a:ext uri="{FF2B5EF4-FFF2-40B4-BE49-F238E27FC236}">
                <a16:creationId xmlns:a16="http://schemas.microsoft.com/office/drawing/2014/main" id="{06FC4271-1C4B-7B4F-91D3-BEDA5AEA8A39}"/>
              </a:ext>
            </a:extLst>
          </p:cNvPr>
          <p:cNvSpPr txBox="1"/>
          <p:nvPr/>
        </p:nvSpPr>
        <p:spPr>
          <a:xfrm>
            <a:off x="6414785" y="4905374"/>
            <a:ext cx="108643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cxnSp>
        <p:nvCxnSpPr>
          <p:cNvPr id="172" name="Straight Arrow Connector 171">
            <a:extLst>
              <a:ext uri="{FF2B5EF4-FFF2-40B4-BE49-F238E27FC236}">
                <a16:creationId xmlns:a16="http://schemas.microsoft.com/office/drawing/2014/main" id="{E955237D-82E8-B540-8421-238A2B068D6B}"/>
              </a:ext>
            </a:extLst>
          </p:cNvPr>
          <p:cNvCxnSpPr>
            <a:cxnSpLocks/>
            <a:stCxn id="168" idx="7"/>
            <a:endCxn id="177" idx="3"/>
          </p:cNvCxnSpPr>
          <p:nvPr/>
        </p:nvCxnSpPr>
        <p:spPr>
          <a:xfrm flipV="1">
            <a:off x="4490938" y="4356135"/>
            <a:ext cx="1444967" cy="68729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93C77059-6D09-A846-9D6F-17DC16A65684}"/>
              </a:ext>
            </a:extLst>
          </p:cNvPr>
          <p:cNvCxnSpPr>
            <a:cxnSpLocks/>
            <a:endCxn id="177" idx="5"/>
          </p:cNvCxnSpPr>
          <p:nvPr/>
        </p:nvCxnSpPr>
        <p:spPr>
          <a:xfrm flipH="1" flipV="1">
            <a:off x="6970431" y="4356135"/>
            <a:ext cx="1203327" cy="6524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0E384147-96E9-0043-8428-C1C93093A3A6}"/>
              </a:ext>
            </a:extLst>
          </p:cNvPr>
          <p:cNvCxnSpPr>
            <a:cxnSpLocks/>
          </p:cNvCxnSpPr>
          <p:nvPr/>
        </p:nvCxnSpPr>
        <p:spPr>
          <a:xfrm flipV="1">
            <a:off x="5784539" y="4385933"/>
            <a:ext cx="415491" cy="6226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4FC6E7FE-D4B4-0C4B-97FF-BBF76E782C25}"/>
              </a:ext>
            </a:extLst>
          </p:cNvPr>
          <p:cNvSpPr txBox="1"/>
          <p:nvPr/>
        </p:nvSpPr>
        <p:spPr>
          <a:xfrm>
            <a:off x="343159" y="5121840"/>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Inputs</a:t>
            </a:r>
          </a:p>
        </p:txBody>
      </p:sp>
      <p:sp>
        <p:nvSpPr>
          <p:cNvPr id="176" name="TextBox 175">
            <a:extLst>
              <a:ext uri="{FF2B5EF4-FFF2-40B4-BE49-F238E27FC236}">
                <a16:creationId xmlns:a16="http://schemas.microsoft.com/office/drawing/2014/main" id="{6C7F74C3-3F46-4A4C-8B51-6575B55FD3D8}"/>
              </a:ext>
            </a:extLst>
          </p:cNvPr>
          <p:cNvSpPr txBox="1"/>
          <p:nvPr/>
        </p:nvSpPr>
        <p:spPr>
          <a:xfrm>
            <a:off x="379935" y="2394509"/>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Output</a:t>
            </a:r>
          </a:p>
        </p:txBody>
      </p:sp>
      <p:sp>
        <p:nvSpPr>
          <p:cNvPr id="177" name="Oval 176">
            <a:extLst>
              <a:ext uri="{FF2B5EF4-FFF2-40B4-BE49-F238E27FC236}">
                <a16:creationId xmlns:a16="http://schemas.microsoft.com/office/drawing/2014/main" id="{F358774F-2991-B342-A979-EF2A86DBA79F}"/>
              </a:ext>
            </a:extLst>
          </p:cNvPr>
          <p:cNvSpPr/>
          <p:nvPr/>
        </p:nvSpPr>
        <p:spPr>
          <a:xfrm>
            <a:off x="5721648" y="3107352"/>
            <a:ext cx="1463040" cy="1463040"/>
          </a:xfrm>
          <a:prstGeom prst="ellipse">
            <a:avLst/>
          </a:prstGeom>
          <a:solidFill>
            <a:schemeClr val="accent1">
              <a:lumMod val="60000"/>
              <a:lumOff val="40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78" name="Straight Connector 177">
            <a:extLst>
              <a:ext uri="{FF2B5EF4-FFF2-40B4-BE49-F238E27FC236}">
                <a16:creationId xmlns:a16="http://schemas.microsoft.com/office/drawing/2014/main" id="{3DB61C03-6346-9548-BFF2-7FDF07CFE358}"/>
              </a:ext>
            </a:extLst>
          </p:cNvPr>
          <p:cNvCxnSpPr>
            <a:cxnSpLocks/>
          </p:cNvCxnSpPr>
          <p:nvPr/>
        </p:nvCxnSpPr>
        <p:spPr>
          <a:xfrm>
            <a:off x="5736638" y="3655117"/>
            <a:ext cx="141732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9" name="Straight Arrow Connector 178">
            <a:extLst>
              <a:ext uri="{FF2B5EF4-FFF2-40B4-BE49-F238E27FC236}">
                <a16:creationId xmlns:a16="http://schemas.microsoft.com/office/drawing/2014/main" id="{40146992-4EF3-614F-BA62-58078EB50356}"/>
              </a:ext>
            </a:extLst>
          </p:cNvPr>
          <p:cNvCxnSpPr>
            <a:cxnSpLocks/>
          </p:cNvCxnSpPr>
          <p:nvPr/>
        </p:nvCxnSpPr>
        <p:spPr>
          <a:xfrm flipV="1">
            <a:off x="6425014" y="2718338"/>
            <a:ext cx="0" cy="38455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180" name="TextBox 179">
            <a:extLst>
              <a:ext uri="{FF2B5EF4-FFF2-40B4-BE49-F238E27FC236}">
                <a16:creationId xmlns:a16="http://schemas.microsoft.com/office/drawing/2014/main" id="{FD2ED483-D53E-934F-A5C5-77EBD11DEACB}"/>
              </a:ext>
            </a:extLst>
          </p:cNvPr>
          <p:cNvSpPr txBox="1"/>
          <p:nvPr/>
        </p:nvSpPr>
        <p:spPr>
          <a:xfrm>
            <a:off x="475395" y="4429434"/>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Weights</a:t>
            </a:r>
          </a:p>
        </p:txBody>
      </p:sp>
      <p:sp>
        <p:nvSpPr>
          <p:cNvPr id="181" name="TextBox 180">
            <a:extLst>
              <a:ext uri="{FF2B5EF4-FFF2-40B4-BE49-F238E27FC236}">
                <a16:creationId xmlns:a16="http://schemas.microsoft.com/office/drawing/2014/main" id="{C174680D-37EA-184A-8CCE-4DA4206DAF3D}"/>
              </a:ext>
            </a:extLst>
          </p:cNvPr>
          <p:cNvSpPr txBox="1"/>
          <p:nvPr/>
        </p:nvSpPr>
        <p:spPr>
          <a:xfrm>
            <a:off x="4023939" y="2906076"/>
            <a:ext cx="175567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Activation Function</a:t>
            </a:r>
          </a:p>
        </p:txBody>
      </p:sp>
      <p:sp>
        <p:nvSpPr>
          <p:cNvPr id="182" name="Oval 181">
            <a:extLst>
              <a:ext uri="{FF2B5EF4-FFF2-40B4-BE49-F238E27FC236}">
                <a16:creationId xmlns:a16="http://schemas.microsoft.com/office/drawing/2014/main" id="{1BE0982B-A8FE-3A4A-AFFD-D33665D0441A}"/>
              </a:ext>
            </a:extLst>
          </p:cNvPr>
          <p:cNvSpPr/>
          <p:nvPr/>
        </p:nvSpPr>
        <p:spPr>
          <a:xfrm>
            <a:off x="2727859" y="4948065"/>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83" name="Straight Arrow Connector 182">
            <a:extLst>
              <a:ext uri="{FF2B5EF4-FFF2-40B4-BE49-F238E27FC236}">
                <a16:creationId xmlns:a16="http://schemas.microsoft.com/office/drawing/2014/main" id="{0D2A49C5-688C-AA44-8C20-501D1111844C}"/>
              </a:ext>
            </a:extLst>
          </p:cNvPr>
          <p:cNvCxnSpPr>
            <a:cxnSpLocks/>
          </p:cNvCxnSpPr>
          <p:nvPr/>
        </p:nvCxnSpPr>
        <p:spPr>
          <a:xfrm flipV="1">
            <a:off x="3284909" y="3990689"/>
            <a:ext cx="2478669" cy="1067735"/>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pic>
        <p:nvPicPr>
          <p:cNvPr id="184" name="Picture 183">
            <a:extLst>
              <a:ext uri="{FF2B5EF4-FFF2-40B4-BE49-F238E27FC236}">
                <a16:creationId xmlns:a16="http://schemas.microsoft.com/office/drawing/2014/main" id="{7C585169-A423-BE49-9BD3-9DAC5355EBE1}"/>
              </a:ext>
            </a:extLst>
          </p:cNvPr>
          <p:cNvPicPr>
            <a:picLocks noChangeAspect="1"/>
          </p:cNvPicPr>
          <p:nvPr/>
        </p:nvPicPr>
        <p:blipFill>
          <a:blip r:embed="rId5"/>
          <a:stretch>
            <a:fillRect/>
          </a:stretch>
        </p:blipFill>
        <p:spPr>
          <a:xfrm>
            <a:off x="6023488" y="3669049"/>
            <a:ext cx="998055" cy="568784"/>
          </a:xfrm>
          <a:prstGeom prst="rect">
            <a:avLst/>
          </a:prstGeom>
        </p:spPr>
      </p:pic>
      <p:pic>
        <p:nvPicPr>
          <p:cNvPr id="185" name="Picture 184">
            <a:extLst>
              <a:ext uri="{FF2B5EF4-FFF2-40B4-BE49-F238E27FC236}">
                <a16:creationId xmlns:a16="http://schemas.microsoft.com/office/drawing/2014/main" id="{0D05C6B1-EB24-044D-8968-E6F7FAC10800}"/>
              </a:ext>
            </a:extLst>
          </p:cNvPr>
          <p:cNvPicPr>
            <a:picLocks noChangeAspect="1"/>
          </p:cNvPicPr>
          <p:nvPr/>
        </p:nvPicPr>
        <p:blipFill>
          <a:blip r:embed="rId6"/>
          <a:stretch>
            <a:fillRect/>
          </a:stretch>
        </p:blipFill>
        <p:spPr>
          <a:xfrm>
            <a:off x="5339584" y="4620327"/>
            <a:ext cx="276099" cy="164167"/>
          </a:xfrm>
          <a:prstGeom prst="rect">
            <a:avLst/>
          </a:prstGeom>
        </p:spPr>
      </p:pic>
      <p:pic>
        <p:nvPicPr>
          <p:cNvPr id="186" name="Picture 185">
            <a:extLst>
              <a:ext uri="{FF2B5EF4-FFF2-40B4-BE49-F238E27FC236}">
                <a16:creationId xmlns:a16="http://schemas.microsoft.com/office/drawing/2014/main" id="{1C0D3B7A-FCEA-A548-BE7F-E406989AA711}"/>
              </a:ext>
            </a:extLst>
          </p:cNvPr>
          <p:cNvPicPr>
            <a:picLocks noChangeAspect="1"/>
          </p:cNvPicPr>
          <p:nvPr/>
        </p:nvPicPr>
        <p:blipFill>
          <a:blip r:embed="rId7"/>
          <a:stretch>
            <a:fillRect/>
          </a:stretch>
        </p:blipFill>
        <p:spPr>
          <a:xfrm>
            <a:off x="6127311" y="4650121"/>
            <a:ext cx="283561" cy="164167"/>
          </a:xfrm>
          <a:prstGeom prst="rect">
            <a:avLst/>
          </a:prstGeom>
        </p:spPr>
      </p:pic>
      <p:pic>
        <p:nvPicPr>
          <p:cNvPr id="187" name="Picture 186">
            <a:extLst>
              <a:ext uri="{FF2B5EF4-FFF2-40B4-BE49-F238E27FC236}">
                <a16:creationId xmlns:a16="http://schemas.microsoft.com/office/drawing/2014/main" id="{9C34C114-2F70-014E-AD5D-00C586541612}"/>
              </a:ext>
            </a:extLst>
          </p:cNvPr>
          <p:cNvPicPr>
            <a:picLocks noChangeAspect="1"/>
          </p:cNvPicPr>
          <p:nvPr/>
        </p:nvPicPr>
        <p:blipFill>
          <a:blip r:embed="rId8"/>
          <a:stretch>
            <a:fillRect/>
          </a:stretch>
        </p:blipFill>
        <p:spPr>
          <a:xfrm>
            <a:off x="7902219" y="4650121"/>
            <a:ext cx="298485" cy="164167"/>
          </a:xfrm>
          <a:prstGeom prst="rect">
            <a:avLst/>
          </a:prstGeom>
        </p:spPr>
      </p:pic>
      <p:pic>
        <p:nvPicPr>
          <p:cNvPr id="188" name="Picture 187">
            <a:extLst>
              <a:ext uri="{FF2B5EF4-FFF2-40B4-BE49-F238E27FC236}">
                <a16:creationId xmlns:a16="http://schemas.microsoft.com/office/drawing/2014/main" id="{FF91A610-6556-1940-B8AE-E9BF0CE0B40B}"/>
              </a:ext>
            </a:extLst>
          </p:cNvPr>
          <p:cNvPicPr>
            <a:picLocks noChangeAspect="1"/>
          </p:cNvPicPr>
          <p:nvPr/>
        </p:nvPicPr>
        <p:blipFill>
          <a:blip r:embed="rId9"/>
          <a:stretch>
            <a:fillRect/>
          </a:stretch>
        </p:blipFill>
        <p:spPr>
          <a:xfrm>
            <a:off x="3715746" y="4559515"/>
            <a:ext cx="104470" cy="194015"/>
          </a:xfrm>
          <a:prstGeom prst="rect">
            <a:avLst/>
          </a:prstGeom>
        </p:spPr>
      </p:pic>
      <p:pic>
        <p:nvPicPr>
          <p:cNvPr id="189" name="Picture 188">
            <a:extLst>
              <a:ext uri="{FF2B5EF4-FFF2-40B4-BE49-F238E27FC236}">
                <a16:creationId xmlns:a16="http://schemas.microsoft.com/office/drawing/2014/main" id="{73BC8F19-0B62-0F45-9612-454B6AAFF14B}"/>
              </a:ext>
            </a:extLst>
          </p:cNvPr>
          <p:cNvPicPr>
            <a:picLocks noChangeAspect="1"/>
          </p:cNvPicPr>
          <p:nvPr/>
        </p:nvPicPr>
        <p:blipFill>
          <a:blip r:embed="rId10"/>
          <a:stretch>
            <a:fillRect/>
          </a:stretch>
        </p:blipFill>
        <p:spPr>
          <a:xfrm>
            <a:off x="3032120" y="5207385"/>
            <a:ext cx="89545" cy="186553"/>
          </a:xfrm>
          <a:prstGeom prst="rect">
            <a:avLst/>
          </a:prstGeom>
        </p:spPr>
      </p:pic>
      <p:pic>
        <p:nvPicPr>
          <p:cNvPr id="190" name="Picture 189">
            <a:extLst>
              <a:ext uri="{FF2B5EF4-FFF2-40B4-BE49-F238E27FC236}">
                <a16:creationId xmlns:a16="http://schemas.microsoft.com/office/drawing/2014/main" id="{68A21621-3620-AA40-A5E0-DF57DBFBEBED}"/>
              </a:ext>
            </a:extLst>
          </p:cNvPr>
          <p:cNvPicPr>
            <a:picLocks noChangeAspect="1"/>
          </p:cNvPicPr>
          <p:nvPr/>
        </p:nvPicPr>
        <p:blipFill>
          <a:blip r:embed="rId11"/>
          <a:stretch>
            <a:fillRect/>
          </a:stretch>
        </p:blipFill>
        <p:spPr>
          <a:xfrm>
            <a:off x="4170265" y="5207385"/>
            <a:ext cx="246250" cy="164167"/>
          </a:xfrm>
          <a:prstGeom prst="rect">
            <a:avLst/>
          </a:prstGeom>
        </p:spPr>
      </p:pic>
      <p:pic>
        <p:nvPicPr>
          <p:cNvPr id="191" name="Picture 190">
            <a:extLst>
              <a:ext uri="{FF2B5EF4-FFF2-40B4-BE49-F238E27FC236}">
                <a16:creationId xmlns:a16="http://schemas.microsoft.com/office/drawing/2014/main" id="{51403B88-1154-524F-85F8-9F125192A4DC}"/>
              </a:ext>
            </a:extLst>
          </p:cNvPr>
          <p:cNvPicPr>
            <a:picLocks noChangeAspect="1"/>
          </p:cNvPicPr>
          <p:nvPr/>
        </p:nvPicPr>
        <p:blipFill>
          <a:blip r:embed="rId12"/>
          <a:stretch>
            <a:fillRect/>
          </a:stretch>
        </p:blipFill>
        <p:spPr>
          <a:xfrm>
            <a:off x="5455767" y="5207385"/>
            <a:ext cx="253713" cy="164167"/>
          </a:xfrm>
          <a:prstGeom prst="rect">
            <a:avLst/>
          </a:prstGeom>
        </p:spPr>
      </p:pic>
      <p:pic>
        <p:nvPicPr>
          <p:cNvPr id="192" name="Picture 191">
            <a:extLst>
              <a:ext uri="{FF2B5EF4-FFF2-40B4-BE49-F238E27FC236}">
                <a16:creationId xmlns:a16="http://schemas.microsoft.com/office/drawing/2014/main" id="{517A6213-9669-2949-B2E9-C4C811D3F90F}"/>
              </a:ext>
            </a:extLst>
          </p:cNvPr>
          <p:cNvPicPr>
            <a:picLocks noChangeAspect="1"/>
          </p:cNvPicPr>
          <p:nvPr/>
        </p:nvPicPr>
        <p:blipFill>
          <a:blip r:embed="rId13"/>
          <a:stretch>
            <a:fillRect/>
          </a:stretch>
        </p:blipFill>
        <p:spPr>
          <a:xfrm>
            <a:off x="8252279" y="5188641"/>
            <a:ext cx="261174" cy="164167"/>
          </a:xfrm>
          <a:prstGeom prst="rect">
            <a:avLst/>
          </a:prstGeom>
        </p:spPr>
      </p:pic>
      <p:pic>
        <p:nvPicPr>
          <p:cNvPr id="193" name="Picture 192">
            <a:extLst>
              <a:ext uri="{FF2B5EF4-FFF2-40B4-BE49-F238E27FC236}">
                <a16:creationId xmlns:a16="http://schemas.microsoft.com/office/drawing/2014/main" id="{29CF6DB4-5C14-F844-B113-C58EABC15DCC}"/>
              </a:ext>
            </a:extLst>
          </p:cNvPr>
          <p:cNvPicPr>
            <a:picLocks noChangeAspect="1"/>
          </p:cNvPicPr>
          <p:nvPr/>
        </p:nvPicPr>
        <p:blipFill>
          <a:blip r:embed="rId14"/>
          <a:stretch>
            <a:fillRect/>
          </a:stretch>
        </p:blipFill>
        <p:spPr>
          <a:xfrm>
            <a:off x="6356673" y="3281266"/>
            <a:ext cx="136683" cy="244591"/>
          </a:xfrm>
          <a:prstGeom prst="rect">
            <a:avLst/>
          </a:prstGeom>
        </p:spPr>
      </p:pic>
      <p:pic>
        <p:nvPicPr>
          <p:cNvPr id="194" name="Picture 193">
            <a:extLst>
              <a:ext uri="{FF2B5EF4-FFF2-40B4-BE49-F238E27FC236}">
                <a16:creationId xmlns:a16="http://schemas.microsoft.com/office/drawing/2014/main" id="{3A2F5CEF-96F0-2647-9876-C34B89D6DF6E}"/>
              </a:ext>
            </a:extLst>
          </p:cNvPr>
          <p:cNvPicPr>
            <a:picLocks noChangeAspect="1"/>
          </p:cNvPicPr>
          <p:nvPr/>
        </p:nvPicPr>
        <p:blipFill>
          <a:blip r:embed="rId15"/>
          <a:stretch>
            <a:fillRect/>
          </a:stretch>
        </p:blipFill>
        <p:spPr>
          <a:xfrm>
            <a:off x="5662467" y="2033126"/>
            <a:ext cx="1661777" cy="762547"/>
          </a:xfrm>
          <a:prstGeom prst="rect">
            <a:avLst/>
          </a:prstGeom>
        </p:spPr>
      </p:pic>
    </p:spTree>
    <p:extLst>
      <p:ext uri="{BB962C8B-B14F-4D97-AF65-F5344CB8AC3E}">
        <p14:creationId xmlns:p14="http://schemas.microsoft.com/office/powerpoint/2010/main" val="7079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170" grpId="0" animBg="1"/>
      <p:bldP spid="171" grpId="0"/>
      <p:bldP spid="175" grpId="0"/>
      <p:bldP spid="176" grpId="0"/>
      <p:bldP spid="177" grpId="0" animBg="1"/>
      <p:bldP spid="180" grpId="0"/>
      <p:bldP spid="181" grpId="0"/>
      <p:bldP spid="1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Single Layer Neural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pPr marL="0" indent="0">
                  <a:buNone/>
                </a:pPr>
                <a:r>
                  <a:rPr lang="en-US" sz="2400" b="1" dirty="0">
                    <a:solidFill>
                      <a:schemeClr val="accent1"/>
                    </a:solidFill>
                  </a:rPr>
                  <a:t>Linear Regression (Neuron)</a:t>
                </a:r>
                <a:r>
                  <a:rPr lang="en-US" sz="2400" b="1" dirty="0"/>
                  <a:t>. </a:t>
                </a:r>
                <a:r>
                  <a:rPr lang="en-US" sz="2400" dirty="0"/>
                  <a:t>Given input </a:t>
                </a:r>
                <a14:m>
                  <m:oMath xmlns:m="http://schemas.openxmlformats.org/officeDocument/2006/math">
                    <m:r>
                      <a:rPr lang="en-US" sz="2400" b="1">
                        <a:latin typeface="Cambria Math" panose="02040503050406030204" pitchFamily="18" charset="0"/>
                      </a:rPr>
                      <m:t>𝐱</m:t>
                    </m:r>
                  </m:oMath>
                </a14:m>
                <a:r>
                  <a:rPr lang="en-US" sz="2400" dirty="0"/>
                  <a:t>, weight </a:t>
                </a:r>
                <a14:m>
                  <m:oMath xmlns:m="http://schemas.openxmlformats.org/officeDocument/2006/math">
                    <m:r>
                      <a:rPr lang="en-US" sz="2400" b="1">
                        <a:latin typeface="Cambria Math" panose="02040503050406030204" pitchFamily="18" charset="0"/>
                      </a:rPr>
                      <m:t>𝐰</m:t>
                    </m:r>
                  </m:oMath>
                </a14:m>
                <a:r>
                  <a:rPr lang="en-US" sz="2400" dirty="0"/>
                  <a:t>, and bias </a:t>
                </a:r>
                <a14:m>
                  <m:oMath xmlns:m="http://schemas.openxmlformats.org/officeDocument/2006/math">
                    <m:r>
                      <a:rPr lang="en-US" sz="2400" i="1">
                        <a:latin typeface="Cambria Math" panose="02040503050406030204" pitchFamily="18" charset="0"/>
                      </a:rPr>
                      <m:t>𝑏</m:t>
                    </m:r>
                  </m:oMath>
                </a14:m>
                <a:r>
                  <a:rPr lang="en-US" sz="2400" dirty="0"/>
                  <a:t>, linear regression produces numeric outputs:</a:t>
                </a:r>
              </a:p>
              <a:p>
                <a:pPr marL="0" indent="0">
                  <a:buNone/>
                </a:pPr>
                <a:endParaRPr lang="en-US" sz="2400" dirty="0"/>
              </a:p>
              <a:p>
                <a:pPr marL="0" indent="0">
                  <a:buNone/>
                </a:pPr>
                <a:endParaRPr lang="en-US" sz="2400" dirty="0"/>
              </a:p>
              <a:p>
                <a:pPr marL="0" indent="0">
                  <a:buNone/>
                </a:pPr>
                <a:r>
                  <a:rPr lang="en-US" sz="2400" dirty="0"/>
                  <a:t>Example: Predicting the</a:t>
                </a:r>
              </a:p>
              <a:p>
                <a:pPr lvl="2"/>
                <a:r>
                  <a:rPr lang="en-US" sz="2000" b="1" dirty="0">
                    <a:solidFill>
                      <a:schemeClr val="accent3"/>
                    </a:solidFill>
                    <a:latin typeface="Amazon Ember" panose="02000000000000000000" pitchFamily="2" charset="0"/>
                    <a:ea typeface="Amazon Ember" panose="02000000000000000000" pitchFamily="2" charset="0"/>
                  </a:rPr>
                  <a:t>price of a house</a:t>
                </a:r>
              </a:p>
              <a:p>
                <a:pPr lvl="2"/>
                <a:r>
                  <a:rPr lang="en-US" sz="2000" b="1" dirty="0">
                    <a:solidFill>
                      <a:schemeClr val="accent3"/>
                    </a:solidFill>
                  </a:rPr>
                  <a:t>number of wins a baseball team </a:t>
                </a:r>
                <a:r>
                  <a:rPr lang="en-US" sz="2000" dirty="0"/>
                  <a:t>will have during the season</a:t>
                </a:r>
              </a:p>
              <a:p>
                <a:pPr lvl="2"/>
                <a:r>
                  <a:rPr lang="en-US" sz="2000" b="1" dirty="0">
                    <a:solidFill>
                      <a:schemeClr val="accent3"/>
                    </a:solidFill>
                    <a:latin typeface="Amazon Ember" panose="02000000000000000000" pitchFamily="2" charset="0"/>
                    <a:ea typeface="Amazon Ember" panose="02000000000000000000" pitchFamily="2" charset="0"/>
                  </a:rPr>
                  <a:t>days a patient will stay in the hospital </a:t>
                </a:r>
                <a:r>
                  <a:rPr lang="en-US" sz="2000" dirty="0"/>
                  <a:t>before being discharged.</a:t>
                </a: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2D42538F-0148-D140-B18A-FD34FE85F2A4}"/>
                  </a:ext>
                </a:extLst>
              </p:cNvPr>
              <p:cNvSpPr>
                <a:spLocks noGrp="1" noRot="1" noChangeAspect="1" noMove="1" noResize="1" noEditPoints="1" noAdjustHandles="1" noChangeArrowheads="1" noChangeShapeType="1" noTextEdit="1"/>
              </p:cNvSpPr>
              <p:nvPr>
                <p:ph sz="half" idx="10"/>
              </p:nvPr>
            </p:nvSpPr>
            <p:spPr>
              <a:blipFill>
                <a:blip r:embed="rId3"/>
                <a:stretch>
                  <a:fillRect l="-937" t="-1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97A8344-025D-6A47-AD73-1DE879AD834B}"/>
                  </a:ext>
                </a:extLst>
              </p:cNvPr>
              <p:cNvSpPr/>
              <p:nvPr/>
            </p:nvSpPr>
            <p:spPr>
              <a:xfrm>
                <a:off x="3367401" y="2067859"/>
                <a:ext cx="4079835" cy="430887"/>
              </a:xfrm>
              <a:prstGeom prst="rect">
                <a:avLst/>
              </a:prstGeom>
            </p:spPr>
            <p:txBody>
              <a:bodyPr wrap="none">
                <a:spAutoFit/>
              </a:bodyPr>
              <a:lstStyle/>
              <a:p>
                <a:pPr algn="ct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𝑦</m:t>
                        </m:r>
                      </m:e>
                    </m:ac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b="0" i="1" smtClean="0">
                            <a:latin typeface="Cambria Math" panose="02040503050406030204" pitchFamily="18" charset="0"/>
                          </a:rPr>
                          <m:t>𝑑</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rPr>
                          <m:t>𝑑</m:t>
                        </m:r>
                      </m:sub>
                    </m:sSub>
                    <m:r>
                      <a:rPr lang="en-US" sz="2200" i="1">
                        <a:latin typeface="Cambria Math" panose="02040503050406030204" pitchFamily="18" charset="0"/>
                      </a:rPr>
                      <m:t>+</m:t>
                    </m:r>
                    <m:r>
                      <a:rPr lang="en-US" sz="2200" i="1">
                        <a:latin typeface="Cambria Math" panose="02040503050406030204" pitchFamily="18" charset="0"/>
                      </a:rPr>
                      <m:t>𝑏</m:t>
                    </m:r>
                  </m:oMath>
                </a14:m>
                <a:r>
                  <a:rPr lang="en-US" sz="2200" dirty="0"/>
                  <a:t> </a:t>
                </a:r>
              </a:p>
            </p:txBody>
          </p:sp>
        </mc:Choice>
        <mc:Fallback xmlns="">
          <p:sp>
            <p:nvSpPr>
              <p:cNvPr id="38" name="Rectangle 37">
                <a:extLst>
                  <a:ext uri="{FF2B5EF4-FFF2-40B4-BE49-F238E27FC236}">
                    <a16:creationId xmlns:a16="http://schemas.microsoft.com/office/drawing/2014/main" id="{B97A8344-025D-6A47-AD73-1DE879AD834B}"/>
                  </a:ext>
                </a:extLst>
              </p:cNvPr>
              <p:cNvSpPr>
                <a:spLocks noRot="1" noChangeAspect="1" noMove="1" noResize="1" noEditPoints="1" noAdjustHandles="1" noChangeArrowheads="1" noChangeShapeType="1" noTextEdit="1"/>
              </p:cNvSpPr>
              <p:nvPr/>
            </p:nvSpPr>
            <p:spPr>
              <a:xfrm>
                <a:off x="3367401" y="2067859"/>
                <a:ext cx="4079835" cy="430887"/>
              </a:xfrm>
              <a:prstGeom prst="rect">
                <a:avLst/>
              </a:prstGeom>
              <a:blipFill>
                <a:blip r:embed="rId4"/>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858319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Single Layer Neural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pPr marL="0" indent="0">
                  <a:buNone/>
                </a:pPr>
                <a:r>
                  <a:rPr lang="en-US" sz="2400" b="1" dirty="0">
                    <a:solidFill>
                      <a:schemeClr val="accent1"/>
                    </a:solidFill>
                  </a:rPr>
                  <a:t>Linear Regression (Neuron)</a:t>
                </a:r>
                <a:r>
                  <a:rPr lang="en-US" sz="2400" b="1" dirty="0"/>
                  <a:t>. </a:t>
                </a:r>
                <a:r>
                  <a:rPr lang="en-US" sz="2400" dirty="0"/>
                  <a:t>Given input </a:t>
                </a:r>
                <a14:m>
                  <m:oMath xmlns:m="http://schemas.openxmlformats.org/officeDocument/2006/math">
                    <m:r>
                      <a:rPr lang="en-US" sz="2400" b="1">
                        <a:latin typeface="Cambria Math" panose="02040503050406030204" pitchFamily="18" charset="0"/>
                      </a:rPr>
                      <m:t>𝐱</m:t>
                    </m:r>
                  </m:oMath>
                </a14:m>
                <a:r>
                  <a:rPr lang="en-US" sz="2400" dirty="0"/>
                  <a:t>, weight </a:t>
                </a:r>
                <a14:m>
                  <m:oMath xmlns:m="http://schemas.openxmlformats.org/officeDocument/2006/math">
                    <m:r>
                      <a:rPr lang="en-US" sz="2400" b="1">
                        <a:latin typeface="Cambria Math" panose="02040503050406030204" pitchFamily="18" charset="0"/>
                      </a:rPr>
                      <m:t>𝐰</m:t>
                    </m:r>
                  </m:oMath>
                </a14:m>
                <a:r>
                  <a:rPr lang="en-US" sz="2400" dirty="0"/>
                  <a:t>, and bias </a:t>
                </a:r>
                <a14:m>
                  <m:oMath xmlns:m="http://schemas.openxmlformats.org/officeDocument/2006/math">
                    <m:r>
                      <a:rPr lang="en-US" sz="2400" i="1">
                        <a:latin typeface="Cambria Math" panose="02040503050406030204" pitchFamily="18" charset="0"/>
                      </a:rPr>
                      <m:t>𝑏</m:t>
                    </m:r>
                  </m:oMath>
                </a14:m>
                <a:r>
                  <a:rPr lang="en-US" sz="2400" dirty="0"/>
                  <a:t>, linear regression outputs:</a:t>
                </a:r>
              </a:p>
            </p:txBody>
          </p:sp>
        </mc:Choice>
        <mc:Fallback xmlns="">
          <p:sp>
            <p:nvSpPr>
              <p:cNvPr id="3" name="Content Placeholder 2">
                <a:extLst>
                  <a:ext uri="{FF2B5EF4-FFF2-40B4-BE49-F238E27FC236}">
                    <a16:creationId xmlns:a16="http://schemas.microsoft.com/office/drawing/2014/main" id="{2D42538F-0148-D140-B18A-FD34FE85F2A4}"/>
                  </a:ext>
                </a:extLst>
              </p:cNvPr>
              <p:cNvSpPr>
                <a:spLocks noGrp="1" noRot="1" noChangeAspect="1" noMove="1" noResize="1" noEditPoints="1" noAdjustHandles="1" noChangeArrowheads="1" noChangeShapeType="1" noTextEdit="1"/>
              </p:cNvSpPr>
              <p:nvPr>
                <p:ph sz="half" idx="10"/>
              </p:nvPr>
            </p:nvSpPr>
            <p:spPr>
              <a:blipFill>
                <a:blip r:embed="rId3"/>
                <a:stretch>
                  <a:fillRect l="-937" t="-1302"/>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99AFA7C2-EA94-4347-BE6D-47A5F952870A}"/>
              </a:ext>
            </a:extLst>
          </p:cNvPr>
          <p:cNvSpPr/>
          <p:nvPr/>
        </p:nvSpPr>
        <p:spPr>
          <a:xfrm>
            <a:off x="2961567" y="5133916"/>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Oval 112">
            <a:extLst>
              <a:ext uri="{FF2B5EF4-FFF2-40B4-BE49-F238E27FC236}">
                <a16:creationId xmlns:a16="http://schemas.microsoft.com/office/drawing/2014/main" id="{E0ED4BEF-2610-9446-B0B7-F4799612B22C}"/>
              </a:ext>
            </a:extLst>
          </p:cNvPr>
          <p:cNvSpPr/>
          <p:nvPr/>
        </p:nvSpPr>
        <p:spPr>
          <a:xfrm>
            <a:off x="7071811" y="5116734"/>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Oval 113">
            <a:extLst>
              <a:ext uri="{FF2B5EF4-FFF2-40B4-BE49-F238E27FC236}">
                <a16:creationId xmlns:a16="http://schemas.microsoft.com/office/drawing/2014/main" id="{737AC03E-55CC-F34A-BC22-738ACFB2AB3F}"/>
              </a:ext>
            </a:extLst>
          </p:cNvPr>
          <p:cNvSpPr/>
          <p:nvPr/>
        </p:nvSpPr>
        <p:spPr>
          <a:xfrm>
            <a:off x="4247644" y="5133916"/>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TextBox 114">
            <a:extLst>
              <a:ext uri="{FF2B5EF4-FFF2-40B4-BE49-F238E27FC236}">
                <a16:creationId xmlns:a16="http://schemas.microsoft.com/office/drawing/2014/main" id="{1C38347A-748B-0C40-B548-1263FB4AE401}"/>
              </a:ext>
            </a:extLst>
          </p:cNvPr>
          <p:cNvSpPr txBox="1"/>
          <p:nvPr/>
        </p:nvSpPr>
        <p:spPr>
          <a:xfrm>
            <a:off x="5442464" y="5091225"/>
            <a:ext cx="108643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cxnSp>
        <p:nvCxnSpPr>
          <p:cNvPr id="116" name="Straight Arrow Connector 115">
            <a:extLst>
              <a:ext uri="{FF2B5EF4-FFF2-40B4-BE49-F238E27FC236}">
                <a16:creationId xmlns:a16="http://schemas.microsoft.com/office/drawing/2014/main" id="{A7A73523-7314-0A47-9FB6-6507694EC61D}"/>
              </a:ext>
            </a:extLst>
          </p:cNvPr>
          <p:cNvCxnSpPr>
            <a:cxnSpLocks/>
            <a:stCxn id="112" idx="7"/>
            <a:endCxn id="121" idx="3"/>
          </p:cNvCxnSpPr>
          <p:nvPr/>
        </p:nvCxnSpPr>
        <p:spPr>
          <a:xfrm flipV="1">
            <a:off x="3518617" y="4541986"/>
            <a:ext cx="1444967" cy="68729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17" name="Straight Arrow Connector 116">
            <a:extLst>
              <a:ext uri="{FF2B5EF4-FFF2-40B4-BE49-F238E27FC236}">
                <a16:creationId xmlns:a16="http://schemas.microsoft.com/office/drawing/2014/main" id="{1061950C-75BA-164E-8BA7-7656805EBED7}"/>
              </a:ext>
            </a:extLst>
          </p:cNvPr>
          <p:cNvCxnSpPr>
            <a:cxnSpLocks/>
            <a:endCxn id="121" idx="5"/>
          </p:cNvCxnSpPr>
          <p:nvPr/>
        </p:nvCxnSpPr>
        <p:spPr>
          <a:xfrm flipH="1" flipV="1">
            <a:off x="5998110" y="4541986"/>
            <a:ext cx="1203327" cy="6524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18" name="Straight Arrow Connector 117">
            <a:extLst>
              <a:ext uri="{FF2B5EF4-FFF2-40B4-BE49-F238E27FC236}">
                <a16:creationId xmlns:a16="http://schemas.microsoft.com/office/drawing/2014/main" id="{57AC7146-85D8-B44F-AC2A-D850C677E563}"/>
              </a:ext>
            </a:extLst>
          </p:cNvPr>
          <p:cNvCxnSpPr>
            <a:cxnSpLocks/>
          </p:cNvCxnSpPr>
          <p:nvPr/>
        </p:nvCxnSpPr>
        <p:spPr>
          <a:xfrm flipV="1">
            <a:off x="4812218" y="4571784"/>
            <a:ext cx="415491" cy="6226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119" name="TextBox 118">
            <a:extLst>
              <a:ext uri="{FF2B5EF4-FFF2-40B4-BE49-F238E27FC236}">
                <a16:creationId xmlns:a16="http://schemas.microsoft.com/office/drawing/2014/main" id="{63CAE382-258F-7540-BA10-F5E05793F1D9}"/>
              </a:ext>
            </a:extLst>
          </p:cNvPr>
          <p:cNvSpPr txBox="1"/>
          <p:nvPr/>
        </p:nvSpPr>
        <p:spPr>
          <a:xfrm>
            <a:off x="0" y="5343991"/>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Inputs</a:t>
            </a:r>
          </a:p>
        </p:txBody>
      </p:sp>
      <p:sp>
        <p:nvSpPr>
          <p:cNvPr id="120" name="TextBox 119">
            <a:extLst>
              <a:ext uri="{FF2B5EF4-FFF2-40B4-BE49-F238E27FC236}">
                <a16:creationId xmlns:a16="http://schemas.microsoft.com/office/drawing/2014/main" id="{380438BD-F494-8B4A-BE13-3FB043A35009}"/>
              </a:ext>
            </a:extLst>
          </p:cNvPr>
          <p:cNvSpPr txBox="1"/>
          <p:nvPr/>
        </p:nvSpPr>
        <p:spPr>
          <a:xfrm>
            <a:off x="36776" y="2616660"/>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Output</a:t>
            </a:r>
          </a:p>
        </p:txBody>
      </p:sp>
      <p:sp>
        <p:nvSpPr>
          <p:cNvPr id="121" name="Oval 120">
            <a:extLst>
              <a:ext uri="{FF2B5EF4-FFF2-40B4-BE49-F238E27FC236}">
                <a16:creationId xmlns:a16="http://schemas.microsoft.com/office/drawing/2014/main" id="{90D10303-8604-6645-B6A6-D3AC5EF9C188}"/>
              </a:ext>
            </a:extLst>
          </p:cNvPr>
          <p:cNvSpPr/>
          <p:nvPr/>
        </p:nvSpPr>
        <p:spPr>
          <a:xfrm>
            <a:off x="4749327" y="3293203"/>
            <a:ext cx="1463040" cy="1463040"/>
          </a:xfrm>
          <a:prstGeom prst="ellipse">
            <a:avLst/>
          </a:prstGeom>
          <a:solidFill>
            <a:schemeClr val="accent1">
              <a:lumMod val="60000"/>
              <a:lumOff val="40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22" name="Straight Connector 121">
            <a:extLst>
              <a:ext uri="{FF2B5EF4-FFF2-40B4-BE49-F238E27FC236}">
                <a16:creationId xmlns:a16="http://schemas.microsoft.com/office/drawing/2014/main" id="{CBCFD80C-E3D5-0D4D-BE40-381D45C42AC4}"/>
              </a:ext>
            </a:extLst>
          </p:cNvPr>
          <p:cNvCxnSpPr>
            <a:cxnSpLocks/>
          </p:cNvCxnSpPr>
          <p:nvPr/>
        </p:nvCxnSpPr>
        <p:spPr>
          <a:xfrm>
            <a:off x="4764317" y="3840968"/>
            <a:ext cx="141732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3" name="Straight Arrow Connector 122">
            <a:extLst>
              <a:ext uri="{FF2B5EF4-FFF2-40B4-BE49-F238E27FC236}">
                <a16:creationId xmlns:a16="http://schemas.microsoft.com/office/drawing/2014/main" id="{19F14146-0C81-2C42-8A2F-46A0109A7989}"/>
              </a:ext>
            </a:extLst>
          </p:cNvPr>
          <p:cNvCxnSpPr>
            <a:cxnSpLocks/>
          </p:cNvCxnSpPr>
          <p:nvPr/>
        </p:nvCxnSpPr>
        <p:spPr>
          <a:xfrm flipV="1">
            <a:off x="5452693" y="2904189"/>
            <a:ext cx="0" cy="38455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9A7D078E-08F7-FD4B-9578-799CED047053}"/>
              </a:ext>
            </a:extLst>
          </p:cNvPr>
          <p:cNvSpPr txBox="1"/>
          <p:nvPr/>
        </p:nvSpPr>
        <p:spPr>
          <a:xfrm>
            <a:off x="132236" y="4651585"/>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Weights</a:t>
            </a:r>
          </a:p>
        </p:txBody>
      </p:sp>
      <p:sp>
        <p:nvSpPr>
          <p:cNvPr id="125" name="TextBox 124">
            <a:extLst>
              <a:ext uri="{FF2B5EF4-FFF2-40B4-BE49-F238E27FC236}">
                <a16:creationId xmlns:a16="http://schemas.microsoft.com/office/drawing/2014/main" id="{0B8E6CB8-7291-6545-99C3-EE8A574B42AA}"/>
              </a:ext>
            </a:extLst>
          </p:cNvPr>
          <p:cNvSpPr txBox="1"/>
          <p:nvPr/>
        </p:nvSpPr>
        <p:spPr>
          <a:xfrm>
            <a:off x="3051618" y="3091927"/>
            <a:ext cx="175567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Activation Function</a:t>
            </a:r>
          </a:p>
        </p:txBody>
      </p:sp>
      <p:sp>
        <p:nvSpPr>
          <p:cNvPr id="126" name="Oval 125">
            <a:extLst>
              <a:ext uri="{FF2B5EF4-FFF2-40B4-BE49-F238E27FC236}">
                <a16:creationId xmlns:a16="http://schemas.microsoft.com/office/drawing/2014/main" id="{C17854D2-5089-B547-BBFD-DD03D49BA9D8}"/>
              </a:ext>
            </a:extLst>
          </p:cNvPr>
          <p:cNvSpPr/>
          <p:nvPr/>
        </p:nvSpPr>
        <p:spPr>
          <a:xfrm>
            <a:off x="1755538" y="5133916"/>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7" name="Straight Arrow Connector 126">
            <a:extLst>
              <a:ext uri="{FF2B5EF4-FFF2-40B4-BE49-F238E27FC236}">
                <a16:creationId xmlns:a16="http://schemas.microsoft.com/office/drawing/2014/main" id="{E7A11B99-AB2B-B04C-8417-BC4F79D50941}"/>
              </a:ext>
            </a:extLst>
          </p:cNvPr>
          <p:cNvCxnSpPr>
            <a:cxnSpLocks/>
          </p:cNvCxnSpPr>
          <p:nvPr/>
        </p:nvCxnSpPr>
        <p:spPr>
          <a:xfrm flipV="1">
            <a:off x="2312588" y="4176540"/>
            <a:ext cx="2478669" cy="1067735"/>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pic>
        <p:nvPicPr>
          <p:cNvPr id="128" name="Picture 127">
            <a:extLst>
              <a:ext uri="{FF2B5EF4-FFF2-40B4-BE49-F238E27FC236}">
                <a16:creationId xmlns:a16="http://schemas.microsoft.com/office/drawing/2014/main" id="{22E32548-5F9D-044D-B56F-B226AB0450F3}"/>
              </a:ext>
            </a:extLst>
          </p:cNvPr>
          <p:cNvPicPr>
            <a:picLocks noChangeAspect="1"/>
          </p:cNvPicPr>
          <p:nvPr/>
        </p:nvPicPr>
        <p:blipFill>
          <a:blip r:embed="rId4"/>
          <a:stretch>
            <a:fillRect/>
          </a:stretch>
        </p:blipFill>
        <p:spPr>
          <a:xfrm>
            <a:off x="5051167" y="3854900"/>
            <a:ext cx="998055" cy="568784"/>
          </a:xfrm>
          <a:prstGeom prst="rect">
            <a:avLst/>
          </a:prstGeom>
        </p:spPr>
      </p:pic>
      <p:pic>
        <p:nvPicPr>
          <p:cNvPr id="129" name="Picture 128">
            <a:extLst>
              <a:ext uri="{FF2B5EF4-FFF2-40B4-BE49-F238E27FC236}">
                <a16:creationId xmlns:a16="http://schemas.microsoft.com/office/drawing/2014/main" id="{99452A22-5E50-6947-A7A0-240213C7FC79}"/>
              </a:ext>
            </a:extLst>
          </p:cNvPr>
          <p:cNvPicPr>
            <a:picLocks noChangeAspect="1"/>
          </p:cNvPicPr>
          <p:nvPr/>
        </p:nvPicPr>
        <p:blipFill>
          <a:blip r:embed="rId5"/>
          <a:stretch>
            <a:fillRect/>
          </a:stretch>
        </p:blipFill>
        <p:spPr>
          <a:xfrm>
            <a:off x="4367263" y="4806178"/>
            <a:ext cx="276099" cy="164167"/>
          </a:xfrm>
          <a:prstGeom prst="rect">
            <a:avLst/>
          </a:prstGeom>
        </p:spPr>
      </p:pic>
      <p:pic>
        <p:nvPicPr>
          <p:cNvPr id="130" name="Picture 129">
            <a:extLst>
              <a:ext uri="{FF2B5EF4-FFF2-40B4-BE49-F238E27FC236}">
                <a16:creationId xmlns:a16="http://schemas.microsoft.com/office/drawing/2014/main" id="{462BD1A0-8FC6-2644-8E44-51E783007981}"/>
              </a:ext>
            </a:extLst>
          </p:cNvPr>
          <p:cNvPicPr>
            <a:picLocks noChangeAspect="1"/>
          </p:cNvPicPr>
          <p:nvPr/>
        </p:nvPicPr>
        <p:blipFill>
          <a:blip r:embed="rId6"/>
          <a:stretch>
            <a:fillRect/>
          </a:stretch>
        </p:blipFill>
        <p:spPr>
          <a:xfrm>
            <a:off x="5154990" y="4835972"/>
            <a:ext cx="283561" cy="164167"/>
          </a:xfrm>
          <a:prstGeom prst="rect">
            <a:avLst/>
          </a:prstGeom>
        </p:spPr>
      </p:pic>
      <p:pic>
        <p:nvPicPr>
          <p:cNvPr id="131" name="Picture 130">
            <a:extLst>
              <a:ext uri="{FF2B5EF4-FFF2-40B4-BE49-F238E27FC236}">
                <a16:creationId xmlns:a16="http://schemas.microsoft.com/office/drawing/2014/main" id="{8CCE9E87-C14D-F94D-8DC6-3C62B054BE53}"/>
              </a:ext>
            </a:extLst>
          </p:cNvPr>
          <p:cNvPicPr>
            <a:picLocks noChangeAspect="1"/>
          </p:cNvPicPr>
          <p:nvPr/>
        </p:nvPicPr>
        <p:blipFill>
          <a:blip r:embed="rId7"/>
          <a:stretch>
            <a:fillRect/>
          </a:stretch>
        </p:blipFill>
        <p:spPr>
          <a:xfrm>
            <a:off x="6929898" y="4835972"/>
            <a:ext cx="298485" cy="164167"/>
          </a:xfrm>
          <a:prstGeom prst="rect">
            <a:avLst/>
          </a:prstGeom>
        </p:spPr>
      </p:pic>
      <p:pic>
        <p:nvPicPr>
          <p:cNvPr id="132" name="Picture 131">
            <a:extLst>
              <a:ext uri="{FF2B5EF4-FFF2-40B4-BE49-F238E27FC236}">
                <a16:creationId xmlns:a16="http://schemas.microsoft.com/office/drawing/2014/main" id="{B157A926-3D3F-EF4F-9CC0-E12914EDDB65}"/>
              </a:ext>
            </a:extLst>
          </p:cNvPr>
          <p:cNvPicPr>
            <a:picLocks noChangeAspect="1"/>
          </p:cNvPicPr>
          <p:nvPr/>
        </p:nvPicPr>
        <p:blipFill>
          <a:blip r:embed="rId8"/>
          <a:stretch>
            <a:fillRect/>
          </a:stretch>
        </p:blipFill>
        <p:spPr>
          <a:xfrm>
            <a:off x="2743425" y="4745366"/>
            <a:ext cx="104470" cy="194015"/>
          </a:xfrm>
          <a:prstGeom prst="rect">
            <a:avLst/>
          </a:prstGeom>
        </p:spPr>
      </p:pic>
      <p:pic>
        <p:nvPicPr>
          <p:cNvPr id="133" name="Picture 132">
            <a:extLst>
              <a:ext uri="{FF2B5EF4-FFF2-40B4-BE49-F238E27FC236}">
                <a16:creationId xmlns:a16="http://schemas.microsoft.com/office/drawing/2014/main" id="{59D7B256-6824-2E47-8E80-0C56E594C084}"/>
              </a:ext>
            </a:extLst>
          </p:cNvPr>
          <p:cNvPicPr>
            <a:picLocks noChangeAspect="1"/>
          </p:cNvPicPr>
          <p:nvPr/>
        </p:nvPicPr>
        <p:blipFill>
          <a:blip r:embed="rId9"/>
          <a:stretch>
            <a:fillRect/>
          </a:stretch>
        </p:blipFill>
        <p:spPr>
          <a:xfrm>
            <a:off x="2059799" y="5393236"/>
            <a:ext cx="89545" cy="186553"/>
          </a:xfrm>
          <a:prstGeom prst="rect">
            <a:avLst/>
          </a:prstGeom>
        </p:spPr>
      </p:pic>
      <p:pic>
        <p:nvPicPr>
          <p:cNvPr id="134" name="Picture 133">
            <a:extLst>
              <a:ext uri="{FF2B5EF4-FFF2-40B4-BE49-F238E27FC236}">
                <a16:creationId xmlns:a16="http://schemas.microsoft.com/office/drawing/2014/main" id="{EC492DF0-8BF8-5E45-8E13-4B5DED33922F}"/>
              </a:ext>
            </a:extLst>
          </p:cNvPr>
          <p:cNvPicPr>
            <a:picLocks noChangeAspect="1"/>
          </p:cNvPicPr>
          <p:nvPr/>
        </p:nvPicPr>
        <p:blipFill>
          <a:blip r:embed="rId10"/>
          <a:stretch>
            <a:fillRect/>
          </a:stretch>
        </p:blipFill>
        <p:spPr>
          <a:xfrm>
            <a:off x="3197944" y="5393236"/>
            <a:ext cx="246250" cy="164167"/>
          </a:xfrm>
          <a:prstGeom prst="rect">
            <a:avLst/>
          </a:prstGeom>
        </p:spPr>
      </p:pic>
      <p:pic>
        <p:nvPicPr>
          <p:cNvPr id="135" name="Picture 134">
            <a:extLst>
              <a:ext uri="{FF2B5EF4-FFF2-40B4-BE49-F238E27FC236}">
                <a16:creationId xmlns:a16="http://schemas.microsoft.com/office/drawing/2014/main" id="{6DAB17B6-C919-154D-AF8E-1D228A57AA1A}"/>
              </a:ext>
            </a:extLst>
          </p:cNvPr>
          <p:cNvPicPr>
            <a:picLocks noChangeAspect="1"/>
          </p:cNvPicPr>
          <p:nvPr/>
        </p:nvPicPr>
        <p:blipFill>
          <a:blip r:embed="rId11"/>
          <a:stretch>
            <a:fillRect/>
          </a:stretch>
        </p:blipFill>
        <p:spPr>
          <a:xfrm>
            <a:off x="4483446" y="5393236"/>
            <a:ext cx="253713" cy="164167"/>
          </a:xfrm>
          <a:prstGeom prst="rect">
            <a:avLst/>
          </a:prstGeom>
        </p:spPr>
      </p:pic>
      <p:pic>
        <p:nvPicPr>
          <p:cNvPr id="136" name="Picture 135">
            <a:extLst>
              <a:ext uri="{FF2B5EF4-FFF2-40B4-BE49-F238E27FC236}">
                <a16:creationId xmlns:a16="http://schemas.microsoft.com/office/drawing/2014/main" id="{8B70F40E-9018-1545-A4F4-37B0F5141A1F}"/>
              </a:ext>
            </a:extLst>
          </p:cNvPr>
          <p:cNvPicPr>
            <a:picLocks noChangeAspect="1"/>
          </p:cNvPicPr>
          <p:nvPr/>
        </p:nvPicPr>
        <p:blipFill>
          <a:blip r:embed="rId12"/>
          <a:stretch>
            <a:fillRect/>
          </a:stretch>
        </p:blipFill>
        <p:spPr>
          <a:xfrm>
            <a:off x="7279958" y="5374492"/>
            <a:ext cx="261174" cy="164167"/>
          </a:xfrm>
          <a:prstGeom prst="rect">
            <a:avLst/>
          </a:prstGeom>
        </p:spPr>
      </p:pic>
      <p:pic>
        <p:nvPicPr>
          <p:cNvPr id="137" name="Picture 136">
            <a:extLst>
              <a:ext uri="{FF2B5EF4-FFF2-40B4-BE49-F238E27FC236}">
                <a16:creationId xmlns:a16="http://schemas.microsoft.com/office/drawing/2014/main" id="{3472D5A0-D312-2746-B291-33BF5BFAD5DB}"/>
              </a:ext>
            </a:extLst>
          </p:cNvPr>
          <p:cNvPicPr>
            <a:picLocks noChangeAspect="1"/>
          </p:cNvPicPr>
          <p:nvPr/>
        </p:nvPicPr>
        <p:blipFill>
          <a:blip r:embed="rId13"/>
          <a:stretch>
            <a:fillRect/>
          </a:stretch>
        </p:blipFill>
        <p:spPr>
          <a:xfrm>
            <a:off x="5384352" y="3467117"/>
            <a:ext cx="136683" cy="244591"/>
          </a:xfrm>
          <a:prstGeom prst="rect">
            <a:avLst/>
          </a:prstGeom>
        </p:spPr>
      </p:pic>
      <p:pic>
        <p:nvPicPr>
          <p:cNvPr id="138" name="Picture 137">
            <a:extLst>
              <a:ext uri="{FF2B5EF4-FFF2-40B4-BE49-F238E27FC236}">
                <a16:creationId xmlns:a16="http://schemas.microsoft.com/office/drawing/2014/main" id="{91466E6E-7683-6D4A-8DF4-25770CF1C869}"/>
              </a:ext>
            </a:extLst>
          </p:cNvPr>
          <p:cNvPicPr>
            <a:picLocks noChangeAspect="1"/>
          </p:cNvPicPr>
          <p:nvPr/>
        </p:nvPicPr>
        <p:blipFill>
          <a:blip r:embed="rId14"/>
          <a:stretch>
            <a:fillRect/>
          </a:stretch>
        </p:blipFill>
        <p:spPr>
          <a:xfrm>
            <a:off x="4690146" y="2218977"/>
            <a:ext cx="1661777" cy="762547"/>
          </a:xfrm>
          <a:prstGeom prst="rect">
            <a:avLst/>
          </a:prstGeom>
        </p:spPr>
      </p:pic>
      <mc:AlternateContent xmlns:mc="http://schemas.openxmlformats.org/markup-compatibility/2006" xmlns:a14="http://schemas.microsoft.com/office/drawing/2010/main">
        <mc:Choice Requires="a14">
          <p:sp>
            <p:nvSpPr>
              <p:cNvPr id="34" name="Text Placeholder 2">
                <a:extLst>
                  <a:ext uri="{FF2B5EF4-FFF2-40B4-BE49-F238E27FC236}">
                    <a16:creationId xmlns:a16="http://schemas.microsoft.com/office/drawing/2014/main" id="{9BFECF7E-A801-844D-8046-0DD9EE1A3663}"/>
                  </a:ext>
                </a:extLst>
              </p:cNvPr>
              <p:cNvSpPr txBox="1">
                <a:spLocks/>
              </p:cNvSpPr>
              <p:nvPr/>
            </p:nvSpPr>
            <p:spPr>
              <a:xfrm>
                <a:off x="7797965" y="2169299"/>
                <a:ext cx="4261798" cy="383097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t">
                <a:noAutofit/>
              </a:bodyPr>
              <a:lstStyle>
                <a:lvl1pPr marL="476250" marR="0" indent="-476250" algn="l" defTabSz="825500" rtl="0" latinLnBrk="0">
                  <a:lnSpc>
                    <a:spcPct val="100000"/>
                  </a:lnSpc>
                  <a:spcBef>
                    <a:spcPts val="3000"/>
                  </a:spcBef>
                  <a:spcAft>
                    <a:spcPts val="0"/>
                  </a:spcAft>
                  <a:buClrTx/>
                  <a:buSzPct val="125000"/>
                  <a:buFontTx/>
                  <a:buChar char="•"/>
                  <a:tabLst/>
                  <a:defRPr sz="3600" b="0" i="0" u="none" strike="noStrike" cap="none" spc="0" baseline="0">
                    <a:solidFill>
                      <a:srgbClr val="373737"/>
                    </a:solidFill>
                    <a:uFillTx/>
                    <a:latin typeface="Amazon Ember"/>
                    <a:ea typeface="Amazon Ember"/>
                    <a:cs typeface="Amazon Ember"/>
                    <a:sym typeface="Amazon Ember"/>
                  </a:defRPr>
                </a:lvl1pPr>
                <a:lvl2pPr marL="1270000" marR="0" indent="-635000" algn="l" defTabSz="825500" rtl="0" latinLnBrk="0">
                  <a:lnSpc>
                    <a:spcPct val="100000"/>
                  </a:lnSpc>
                  <a:spcBef>
                    <a:spcPts val="1000"/>
                  </a:spcBef>
                  <a:spcAft>
                    <a:spcPts val="0"/>
                  </a:spcAft>
                  <a:buClrTx/>
                  <a:buSzPct val="125000"/>
                  <a:buFontTx/>
                  <a:buChar char="•"/>
                  <a:tabLst/>
                  <a:defRPr sz="3000" b="0" i="0" u="none" strike="noStrike" cap="none" spc="0" baseline="0">
                    <a:solidFill>
                      <a:srgbClr val="373737"/>
                    </a:solidFill>
                    <a:uFillTx/>
                    <a:latin typeface="Amazon Ember"/>
                    <a:ea typeface="Amazon Ember"/>
                    <a:cs typeface="Amazon Ember"/>
                    <a:sym typeface="Amazon Ember"/>
                  </a:defRPr>
                </a:lvl2pPr>
                <a:lvl3pPr marL="1905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3pPr>
                <a:lvl4pPr marL="2540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4pPr>
                <a:lvl5pPr marL="3175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5pPr>
                <a:lvl6pPr marL="365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a:lstStyle>
              <a:p>
                <a:pPr hangingPunct="1">
                  <a:lnSpc>
                    <a:spcPct val="150000"/>
                  </a:lnSpc>
                </a:pPr>
                <a:r>
                  <a:rPr lang="en-US" sz="2000" b="1" dirty="0">
                    <a:solidFill>
                      <a:schemeClr val="tx1"/>
                    </a:solidFill>
                  </a:rPr>
                  <a:t>Activation function</a:t>
                </a:r>
                <a:r>
                  <a:rPr lang="en-US" sz="2000" dirty="0">
                    <a:solidFill>
                      <a:schemeClr val="tx1"/>
                    </a:solidFill>
                  </a:rPr>
                  <a:t> is:</a:t>
                </a:r>
              </a:p>
              <a:p>
                <a:pPr hangingPunct="1">
                  <a:lnSpc>
                    <a:spcPct val="150000"/>
                  </a:lnSpc>
                </a:pPr>
                <a:r>
                  <a:rPr lang="en-US" sz="2000" dirty="0">
                    <a:solidFill>
                      <a:schemeClr val="tx1"/>
                    </a:solidFill>
                  </a:rPr>
                  <a:t>Find </a:t>
                </a:r>
                <a:r>
                  <a:rPr lang="en-US" sz="2000" b="1" dirty="0">
                    <a:solidFill>
                      <a:schemeClr val="tx1"/>
                    </a:solidFill>
                  </a:rPr>
                  <a:t>weights</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sub>
                    </m:sSub>
                  </m:oMath>
                </a14:m>
                <a:r>
                  <a:rPr lang="en-US" sz="2000" dirty="0">
                    <a:solidFill>
                      <a:schemeClr val="tx1"/>
                    </a:solidFill>
                  </a:rPr>
                  <a:t> and </a:t>
                </a:r>
                <a:r>
                  <a:rPr lang="en-US" sz="2000" b="1" dirty="0">
                    <a:solidFill>
                      <a:schemeClr val="tx1"/>
                    </a:solidFill>
                  </a:rPr>
                  <a:t>bias</a:t>
                </a:r>
                <a:r>
                  <a:rPr lang="en-US" sz="2000" dirty="0">
                    <a:solidFill>
                      <a:schemeClr val="tx1"/>
                    </a:solidFill>
                  </a:rPr>
                  <a:t> </a:t>
                </a:r>
                <a14:m>
                  <m:oMath xmlns:m="http://schemas.openxmlformats.org/officeDocument/2006/math">
                    <m:r>
                      <a:rPr lang="en-US" sz="2000" i="1">
                        <a:solidFill>
                          <a:schemeClr val="tx1"/>
                        </a:solidFill>
                        <a:latin typeface="Cambria Math" panose="02040503050406030204" pitchFamily="18" charset="0"/>
                      </a:rPr>
                      <m:t>𝑏</m:t>
                    </m:r>
                  </m:oMath>
                </a14:m>
                <a:r>
                  <a:rPr lang="en-US" sz="2000" dirty="0">
                    <a:solidFill>
                      <a:schemeClr val="tx1"/>
                    </a:solidFill>
                  </a:rPr>
                  <a:t> so that, given ground truth label </a:t>
                </a:r>
                <a14:m>
                  <m:oMath xmlns:m="http://schemas.openxmlformats.org/officeDocument/2006/math">
                    <m:r>
                      <a:rPr lang="en-US" sz="2000" i="1">
                        <a:solidFill>
                          <a:schemeClr val="tx1"/>
                        </a:solidFill>
                        <a:latin typeface="Cambria Math" panose="02040503050406030204" pitchFamily="18" charset="0"/>
                      </a:rPr>
                      <m:t>𝑦</m:t>
                    </m:r>
                  </m:oMath>
                </a14:m>
                <a:endParaRPr lang="en-US" sz="2000" dirty="0">
                  <a:solidFill>
                    <a:schemeClr val="tx1"/>
                  </a:solidFill>
                </a:endParaRPr>
              </a:p>
              <a:p>
                <a:pPr hangingPunct="1">
                  <a:lnSpc>
                    <a:spcPct val="150000"/>
                  </a:lnSpc>
                </a:pPr>
                <a:r>
                  <a:rPr lang="en-US" sz="2000" b="1" dirty="0">
                    <a:solidFill>
                      <a:schemeClr val="tx1"/>
                    </a:solidFill>
                  </a:rPr>
                  <a:t>Loss function</a:t>
                </a:r>
                <a:r>
                  <a:rPr lang="en-US" sz="2000" dirty="0">
                    <a:solidFill>
                      <a:schemeClr val="tx1"/>
                    </a:solidFill>
                  </a:rPr>
                  <a:t> is taken to be:</a:t>
                </a:r>
              </a:p>
            </p:txBody>
          </p:sp>
        </mc:Choice>
        <mc:Fallback xmlns="">
          <p:sp>
            <p:nvSpPr>
              <p:cNvPr id="34" name="Text Placeholder 2">
                <a:extLst>
                  <a:ext uri="{FF2B5EF4-FFF2-40B4-BE49-F238E27FC236}">
                    <a16:creationId xmlns:a16="http://schemas.microsoft.com/office/drawing/2014/main" id="{9BFECF7E-A801-844D-8046-0DD9EE1A3663}"/>
                  </a:ext>
                </a:extLst>
              </p:cNvPr>
              <p:cNvSpPr txBox="1">
                <a:spLocks noRot="1" noChangeAspect="1" noMove="1" noResize="1" noEditPoints="1" noAdjustHandles="1" noChangeArrowheads="1" noChangeShapeType="1" noTextEdit="1"/>
              </p:cNvSpPr>
              <p:nvPr/>
            </p:nvSpPr>
            <p:spPr>
              <a:xfrm>
                <a:off x="7797965" y="2169299"/>
                <a:ext cx="4261798" cy="3830976"/>
              </a:xfrm>
              <a:prstGeom prst="rect">
                <a:avLst/>
              </a:prstGeom>
              <a:blipFill>
                <a:blip r:embed="rId15"/>
                <a:stretch>
                  <a:fillRect l="-3264" t="-33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pic>
        <p:nvPicPr>
          <p:cNvPr id="36" name="Picture 35">
            <a:extLst>
              <a:ext uri="{FF2B5EF4-FFF2-40B4-BE49-F238E27FC236}">
                <a16:creationId xmlns:a16="http://schemas.microsoft.com/office/drawing/2014/main" id="{B4845C77-5D35-7241-8876-9B848D75DCE3}"/>
              </a:ext>
            </a:extLst>
          </p:cNvPr>
          <p:cNvPicPr>
            <a:picLocks noChangeAspect="1"/>
          </p:cNvPicPr>
          <p:nvPr/>
        </p:nvPicPr>
        <p:blipFill>
          <a:blip r:embed="rId16"/>
          <a:stretch>
            <a:fillRect/>
          </a:stretch>
        </p:blipFill>
        <p:spPr>
          <a:xfrm>
            <a:off x="8576928" y="4797726"/>
            <a:ext cx="2837412" cy="731520"/>
          </a:xfrm>
          <a:prstGeom prst="rect">
            <a:avLst/>
          </a:prstGeom>
        </p:spPr>
      </p:pic>
      <p:pic>
        <p:nvPicPr>
          <p:cNvPr id="37" name="Picture 36">
            <a:extLst>
              <a:ext uri="{FF2B5EF4-FFF2-40B4-BE49-F238E27FC236}">
                <a16:creationId xmlns:a16="http://schemas.microsoft.com/office/drawing/2014/main" id="{55EB0BF3-BB1D-844F-87F8-14193FAB1615}"/>
              </a:ext>
            </a:extLst>
          </p:cNvPr>
          <p:cNvPicPr>
            <a:picLocks noChangeAspect="1"/>
          </p:cNvPicPr>
          <p:nvPr/>
        </p:nvPicPr>
        <p:blipFill>
          <a:blip r:embed="rId17"/>
          <a:stretch>
            <a:fillRect/>
          </a:stretch>
        </p:blipFill>
        <p:spPr>
          <a:xfrm>
            <a:off x="9181266" y="2724565"/>
            <a:ext cx="1008311" cy="27432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3A286C-AD93-0146-A402-813375DE0488}"/>
                  </a:ext>
                </a:extLst>
              </p:cNvPr>
              <p:cNvSpPr/>
              <p:nvPr/>
            </p:nvSpPr>
            <p:spPr>
              <a:xfrm>
                <a:off x="3664709" y="1616678"/>
                <a:ext cx="3770969" cy="400110"/>
              </a:xfrm>
              <a:prstGeom prst="rect">
                <a:avLst/>
              </a:prstGeom>
            </p:spPr>
            <p:txBody>
              <a:bodyPr wrap="none">
                <a:spAutoFit/>
              </a:bodyPr>
              <a:lstStyle/>
              <a:p>
                <a:pPr algn="ctr"/>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𝑑</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𝑑</m:t>
                        </m:r>
                      </m:sub>
                    </m:sSub>
                    <m:r>
                      <a:rPr lang="en-US" sz="2000" i="1">
                        <a:latin typeface="Cambria Math" panose="02040503050406030204" pitchFamily="18" charset="0"/>
                      </a:rPr>
                      <m:t>+</m:t>
                    </m:r>
                    <m:r>
                      <a:rPr lang="en-US" sz="2000" i="1">
                        <a:latin typeface="Cambria Math" panose="02040503050406030204" pitchFamily="18" charset="0"/>
                      </a:rPr>
                      <m:t>𝑏</m:t>
                    </m:r>
                  </m:oMath>
                </a14:m>
                <a:r>
                  <a:rPr lang="en-US" sz="2000" dirty="0"/>
                  <a:t> </a:t>
                </a:r>
              </a:p>
            </p:txBody>
          </p:sp>
        </mc:Choice>
        <mc:Fallback xmlns="">
          <p:sp>
            <p:nvSpPr>
              <p:cNvPr id="4" name="Rectangle 3">
                <a:extLst>
                  <a:ext uri="{FF2B5EF4-FFF2-40B4-BE49-F238E27FC236}">
                    <a16:creationId xmlns:a16="http://schemas.microsoft.com/office/drawing/2014/main" id="{FC3A286C-AD93-0146-A402-813375DE0488}"/>
                  </a:ext>
                </a:extLst>
              </p:cNvPr>
              <p:cNvSpPr>
                <a:spLocks noRot="1" noChangeAspect="1" noMove="1" noResize="1" noEditPoints="1" noAdjustHandles="1" noChangeArrowheads="1" noChangeShapeType="1" noTextEdit="1"/>
              </p:cNvSpPr>
              <p:nvPr/>
            </p:nvSpPr>
            <p:spPr>
              <a:xfrm>
                <a:off x="3664709" y="1616678"/>
                <a:ext cx="3770969" cy="400110"/>
              </a:xfrm>
              <a:prstGeom prst="rect">
                <a:avLst/>
              </a:prstGeom>
              <a:blipFill>
                <a:blip r:embed="rId18"/>
                <a:stretch>
                  <a:fillRect t="-625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980A643-56E1-C944-A496-2474FA86A485}"/>
                  </a:ext>
                </a:extLst>
              </p:cNvPr>
              <p:cNvSpPr/>
              <p:nvPr/>
            </p:nvSpPr>
            <p:spPr>
              <a:xfrm>
                <a:off x="8265876" y="3991767"/>
                <a:ext cx="3731086" cy="400110"/>
              </a:xfrm>
              <a:prstGeom prst="rect">
                <a:avLst/>
              </a:prstGeom>
            </p:spPr>
            <p:txBody>
              <a:bodyPr wrap="none">
                <a:spAutoFit/>
              </a:bodyPr>
              <a:lstStyle/>
              <a:p>
                <a:pPr algn="ctr"/>
                <a14:m>
                  <m:oMath xmlns:m="http://schemas.openxmlformats.org/officeDocument/2006/math">
                    <m:r>
                      <a:rPr lang="en-US" sz="2000" b="0" i="1" smtClean="0">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𝑑</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𝑑</m:t>
                        </m:r>
                      </m:sub>
                    </m:sSub>
                    <m:r>
                      <a:rPr lang="en-US" sz="2000" i="1">
                        <a:latin typeface="Cambria Math" panose="02040503050406030204" pitchFamily="18" charset="0"/>
                      </a:rPr>
                      <m:t>+</m:t>
                    </m:r>
                    <m:r>
                      <a:rPr lang="en-US" sz="2000" i="1">
                        <a:latin typeface="Cambria Math" panose="02040503050406030204" pitchFamily="18" charset="0"/>
                      </a:rPr>
                      <m:t>𝑏</m:t>
                    </m:r>
                  </m:oMath>
                </a14:m>
                <a:r>
                  <a:rPr lang="en-US" sz="2000" dirty="0"/>
                  <a:t> </a:t>
                </a:r>
              </a:p>
            </p:txBody>
          </p:sp>
        </mc:Choice>
        <mc:Fallback xmlns="">
          <p:sp>
            <p:nvSpPr>
              <p:cNvPr id="38" name="Rectangle 37">
                <a:extLst>
                  <a:ext uri="{FF2B5EF4-FFF2-40B4-BE49-F238E27FC236}">
                    <a16:creationId xmlns:a16="http://schemas.microsoft.com/office/drawing/2014/main" id="{C980A643-56E1-C944-A496-2474FA86A485}"/>
                  </a:ext>
                </a:extLst>
              </p:cNvPr>
              <p:cNvSpPr>
                <a:spLocks noRot="1" noChangeAspect="1" noMove="1" noResize="1" noEditPoints="1" noAdjustHandles="1" noChangeArrowheads="1" noChangeShapeType="1" noTextEdit="1"/>
              </p:cNvSpPr>
              <p:nvPr/>
            </p:nvSpPr>
            <p:spPr>
              <a:xfrm>
                <a:off x="8265876" y="3991767"/>
                <a:ext cx="3731086" cy="400110"/>
              </a:xfrm>
              <a:prstGeom prst="rect">
                <a:avLst/>
              </a:prstGeom>
              <a:blipFill>
                <a:blip r:embed="rId19"/>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211938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 - Example</a:t>
            </a:r>
            <a:endParaRPr lang="en-US" dirty="0"/>
          </a:p>
        </p:txBody>
      </p:sp>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pPr marL="0" indent="0">
              <a:buNone/>
            </a:pPr>
            <a:r>
              <a:rPr lang="en-US" sz="2400" dirty="0"/>
              <a:t>House price estimation using </a:t>
            </a:r>
            <a:r>
              <a:rPr lang="en-US" sz="2400" b="1" dirty="0"/>
              <a:t>living</a:t>
            </a:r>
            <a:r>
              <a:rPr lang="en-US" sz="2400" dirty="0"/>
              <a:t> </a:t>
            </a:r>
            <a:r>
              <a:rPr lang="en-US" sz="2400" b="1" dirty="0"/>
              <a:t>area</a:t>
            </a:r>
            <a:r>
              <a:rPr lang="en-US" sz="2400" dirty="0"/>
              <a:t> </a:t>
            </a:r>
            <a:r>
              <a:rPr lang="en-US" sz="2400" b="1" dirty="0"/>
              <a:t>(square feet).</a:t>
            </a:r>
            <a:endParaRPr lang="en-US" sz="24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9AFDD84-F0DB-CC45-BCDB-0B64FCF7F546}"/>
                  </a:ext>
                </a:extLst>
              </p:cNvPr>
              <p:cNvSpPr/>
              <p:nvPr/>
            </p:nvSpPr>
            <p:spPr>
              <a:xfrm>
                <a:off x="3610915" y="1804404"/>
                <a:ext cx="3765839" cy="492443"/>
              </a:xfrm>
              <a:prstGeom prst="rect">
                <a:avLst/>
              </a:prstGeom>
              <a:noFill/>
              <a:ln>
                <a:solidFill>
                  <a:schemeClr val="tx1"/>
                </a:solidFill>
              </a:ln>
            </p:spPr>
            <p:txBody>
              <a:bodyPr wrap="none">
                <a:spAutoFit/>
              </a:bodyPr>
              <a:lstStyle/>
              <a:p>
                <a:pPr algn="ctr"/>
                <a14:m>
                  <m:oMath xmlns:m="http://schemas.openxmlformats.org/officeDocument/2006/math">
                    <m:r>
                      <a:rPr lang="en-US" sz="2600" b="0" i="1" smtClean="0">
                        <a:latin typeface="Cambria Math" panose="02040503050406030204" pitchFamily="18" charset="0"/>
                      </a:rPr>
                      <m:t>𝑝𝑟𝑖𝑐𝑒</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b="0" i="1" smtClean="0">
                            <a:latin typeface="Cambria Math" panose="02040503050406030204" pitchFamily="18" charset="0"/>
                          </a:rPr>
                          <m:t>𝑎𝑟𝑒𝑎</m:t>
                        </m:r>
                      </m:sub>
                    </m:sSub>
                    <m:r>
                      <a:rPr lang="en-US" sz="2600" b="0" i="1" smtClean="0">
                        <a:latin typeface="Cambria Math" panose="02040503050406030204" pitchFamily="18" charset="0"/>
                      </a:rPr>
                      <m:t> .</m:t>
                    </m:r>
                    <m:r>
                      <a:rPr lang="en-US" sz="2600" b="0" i="1" smtClean="0">
                        <a:latin typeface="Cambria Math" panose="02040503050406030204" pitchFamily="18" charset="0"/>
                      </a:rPr>
                      <m:t>𝑎𝑟𝑒𝑎</m:t>
                    </m:r>
                    <m:r>
                      <a:rPr lang="en-US" sz="2600" i="1">
                        <a:latin typeface="Cambria Math" panose="02040503050406030204" pitchFamily="18" charset="0"/>
                      </a:rPr>
                      <m:t>+</m:t>
                    </m:r>
                    <m:r>
                      <a:rPr lang="en-US" sz="2600" i="1">
                        <a:latin typeface="Cambria Math" panose="02040503050406030204" pitchFamily="18" charset="0"/>
                      </a:rPr>
                      <m:t>𝑏</m:t>
                    </m:r>
                  </m:oMath>
                </a14:m>
                <a:r>
                  <a:rPr lang="en-US" sz="2600" dirty="0"/>
                  <a:t> </a:t>
                </a:r>
              </a:p>
            </p:txBody>
          </p:sp>
        </mc:Choice>
        <mc:Fallback xmlns="">
          <p:sp>
            <p:nvSpPr>
              <p:cNvPr id="4" name="Rectangle 3">
                <a:extLst>
                  <a:ext uri="{FF2B5EF4-FFF2-40B4-BE49-F238E27FC236}">
                    <a16:creationId xmlns:a16="http://schemas.microsoft.com/office/drawing/2014/main" id="{29AFDD84-F0DB-CC45-BCDB-0B64FCF7F546}"/>
                  </a:ext>
                </a:extLst>
              </p:cNvPr>
              <p:cNvSpPr>
                <a:spLocks noRot="1" noChangeAspect="1" noMove="1" noResize="1" noEditPoints="1" noAdjustHandles="1" noChangeArrowheads="1" noChangeShapeType="1" noTextEdit="1"/>
              </p:cNvSpPr>
              <p:nvPr/>
            </p:nvSpPr>
            <p:spPr>
              <a:xfrm>
                <a:off x="3610915" y="1804404"/>
                <a:ext cx="3765839" cy="492443"/>
              </a:xfrm>
              <a:prstGeom prst="rect">
                <a:avLst/>
              </a:prstGeom>
              <a:blipFill>
                <a:blip r:embed="rId3"/>
                <a:stretch>
                  <a:fillRect l="-669" b="-17073"/>
                </a:stretch>
              </a:blipFill>
              <a:ln>
                <a:solidFill>
                  <a:schemeClr val="tx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31104289-11BA-E549-8AAF-0ECD537EB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34" y="2505701"/>
            <a:ext cx="5035344" cy="3145076"/>
          </a:xfrm>
          <a:prstGeom prst="rect">
            <a:avLst/>
          </a:prstGeom>
        </p:spPr>
      </p:pic>
      <p:sp>
        <p:nvSpPr>
          <p:cNvPr id="11" name="TextBox 10">
            <a:extLst>
              <a:ext uri="{FF2B5EF4-FFF2-40B4-BE49-F238E27FC236}">
                <a16:creationId xmlns:a16="http://schemas.microsoft.com/office/drawing/2014/main" id="{DDD36D83-E198-6E4B-8A27-7EAF904E6EE8}"/>
              </a:ext>
            </a:extLst>
          </p:cNvPr>
          <p:cNvSpPr txBox="1"/>
          <p:nvPr/>
        </p:nvSpPr>
        <p:spPr>
          <a:xfrm>
            <a:off x="1061204" y="5566880"/>
            <a:ext cx="5034796" cy="369332"/>
          </a:xfrm>
          <a:prstGeom prst="rect">
            <a:avLst/>
          </a:prstGeom>
          <a:noFill/>
        </p:spPr>
        <p:txBody>
          <a:bodyPr wrap="square" rtlCol="0">
            <a:spAutoFit/>
          </a:bodyPr>
          <a:lstStyle/>
          <a:p>
            <a:r>
              <a:rPr lang="en-US" sz="1800" dirty="0"/>
              <a:t>* Data source: King County, WA Housing Info (2014).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6E8A6D-5726-2743-BC44-891A91571C76}"/>
                  </a:ext>
                </a:extLst>
              </p:cNvPr>
              <p:cNvSpPr txBox="1"/>
              <p:nvPr/>
            </p:nvSpPr>
            <p:spPr>
              <a:xfrm>
                <a:off x="6462822" y="2739411"/>
                <a:ext cx="4876686" cy="27084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b="0" i="0">
                          <a:latin typeface="Cambria Math" panose="02040503050406030204" pitchFamily="18" charset="0"/>
                          <a:ea typeface="Cambria Math" panose="02040503050406030204" pitchFamily="18" charset="0"/>
                        </a:rPr>
                        <m:t>price</m:t>
                      </m:r>
                      <m:r>
                        <a:rPr lang="en-US" sz="2400" b="0" i="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𝑎𝑟𝑒𝑎</m:t>
                          </m:r>
                        </m:sub>
                      </m:sSub>
                      <m:r>
                        <a:rPr lang="en-US" sz="2400" i="1">
                          <a:latin typeface="Cambria Math" panose="02040503050406030204" pitchFamily="18" charset="0"/>
                        </a:rPr>
                        <m:t> .</m:t>
                      </m:r>
                      <m:r>
                        <a:rPr lang="en-US" sz="2400" i="1">
                          <a:latin typeface="Cambria Math" panose="02040503050406030204" pitchFamily="18" charset="0"/>
                        </a:rPr>
                        <m:t>𝑎𝑟𝑒𝑎</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b </a:t>
                </a:r>
                <a:r>
                  <a:rPr lang="en-US" sz="2400" dirty="0"/>
                  <a:t>= -43580.74</a:t>
                </a:r>
              </a:p>
              <a:p>
                <a:r>
                  <a:rPr lang="en-US" sz="2400" dirty="0" err="1">
                    <a:latin typeface="Cambria Math" panose="02040503050406030204" pitchFamily="18" charset="0"/>
                    <a:ea typeface="Cambria Math" panose="02040503050406030204" pitchFamily="18" charset="0"/>
                  </a:rPr>
                  <a:t>w</a:t>
                </a:r>
                <a:r>
                  <a:rPr lang="en-US" sz="2400" baseline="-25000" dirty="0" err="1">
                    <a:latin typeface="Cambria Math" panose="02040503050406030204" pitchFamily="18" charset="0"/>
                    <a:ea typeface="Cambria Math" panose="02040503050406030204" pitchFamily="18" charset="0"/>
                  </a:rPr>
                  <a:t>area</a:t>
                </a:r>
                <a:r>
                  <a:rPr lang="en-US" sz="2400" baseline="-25000" dirty="0">
                    <a:latin typeface="Cambria Math" panose="02040503050406030204" pitchFamily="18" charset="0"/>
                    <a:ea typeface="Cambria Math" panose="02040503050406030204" pitchFamily="18" charset="0"/>
                  </a:rPr>
                  <a:t> </a:t>
                </a:r>
                <a:r>
                  <a:rPr lang="en-US" sz="2400" dirty="0"/>
                  <a:t>= 280.62</a:t>
                </a:r>
              </a:p>
              <a:p>
                <a:endParaRPr lang="en-US" sz="2400" dirty="0"/>
              </a:p>
              <a:p>
                <a:r>
                  <a:rPr lang="en-US" sz="2400" dirty="0"/>
                  <a:t>For </a:t>
                </a:r>
                <a14:m>
                  <m:oMath xmlns:m="http://schemas.openxmlformats.org/officeDocument/2006/math">
                    <m:r>
                      <m:rPr>
                        <m:sty m:val="p"/>
                      </m:rPr>
                      <a:rPr lang="en-US" sz="2400" b="0" i="1">
                        <a:latin typeface="Cambria Math" panose="02040503050406030204" pitchFamily="18" charset="0"/>
                        <a:ea typeface="Cambria Math" panose="02040503050406030204" pitchFamily="18" charset="0"/>
                      </a:rPr>
                      <m:t>sqft</m:t>
                    </m:r>
                    <m:r>
                      <a:rPr lang="en-US" sz="2400" b="0">
                        <a:latin typeface="Cambria Math" panose="02040503050406030204" pitchFamily="18" charset="0"/>
                        <a:ea typeface="Cambria Math" panose="02040503050406030204" pitchFamily="18" charset="0"/>
                      </a:rPr>
                      <m:t>_</m:t>
                    </m:r>
                    <m:r>
                      <m:rPr>
                        <m:sty m:val="p"/>
                      </m:rPr>
                      <a:rPr lang="en-US" sz="2400" b="0" i="1">
                        <a:latin typeface="Cambria Math" panose="02040503050406030204" pitchFamily="18" charset="0"/>
                        <a:ea typeface="Cambria Math" panose="02040503050406030204" pitchFamily="18" charset="0"/>
                      </a:rPr>
                      <m:t>living</m:t>
                    </m:r>
                    <m:r>
                      <a:rPr lang="en-US" sz="2400" b="0" i="1">
                        <a:latin typeface="Cambria Math" panose="02040503050406030204" pitchFamily="18" charset="0"/>
                        <a:ea typeface="Cambria Math" panose="02040503050406030204" pitchFamily="18" charset="0"/>
                      </a:rPr>
                      <m:t> </m:t>
                    </m:r>
                  </m:oMath>
                </a14:m>
                <a:r>
                  <a:rPr lang="en-US" sz="2400" dirty="0"/>
                  <a:t>= 6000,</a:t>
                </a:r>
              </a:p>
              <a:p>
                <a14:m>
                  <m:oMath xmlns:m="http://schemas.openxmlformats.org/officeDocument/2006/math">
                    <m:r>
                      <m:rPr>
                        <m:sty m:val="p"/>
                      </m:rPr>
                      <a:rPr lang="en-US" sz="2400" b="0" i="1">
                        <a:latin typeface="Cambria Math" panose="02040503050406030204" pitchFamily="18" charset="0"/>
                        <a:ea typeface="Cambria Math" panose="02040503050406030204" pitchFamily="18" charset="0"/>
                      </a:rPr>
                      <m:t>price</m:t>
                    </m:r>
                  </m:oMath>
                </a14:m>
                <a:r>
                  <a:rPr lang="en-US" sz="2400" dirty="0"/>
                  <a:t> = -43580.74 + 280.62*6000</a:t>
                </a:r>
              </a:p>
              <a:p>
                <a:r>
                  <a:rPr lang="en-US" sz="2400" dirty="0"/>
                  <a:t>         = $1,640,139.26</a:t>
                </a:r>
              </a:p>
            </p:txBody>
          </p:sp>
        </mc:Choice>
        <mc:Fallback xmlns="">
          <p:sp>
            <p:nvSpPr>
              <p:cNvPr id="12" name="TextBox 11">
                <a:extLst>
                  <a:ext uri="{FF2B5EF4-FFF2-40B4-BE49-F238E27FC236}">
                    <a16:creationId xmlns:a16="http://schemas.microsoft.com/office/drawing/2014/main" id="{256E8A6D-5726-2743-BC44-891A91571C76}"/>
                  </a:ext>
                </a:extLst>
              </p:cNvPr>
              <p:cNvSpPr txBox="1">
                <a:spLocks noRot="1" noChangeAspect="1" noMove="1" noResize="1" noEditPoints="1" noAdjustHandles="1" noChangeArrowheads="1" noChangeShapeType="1" noTextEdit="1"/>
              </p:cNvSpPr>
              <p:nvPr/>
            </p:nvSpPr>
            <p:spPr>
              <a:xfrm>
                <a:off x="6462822" y="2739411"/>
                <a:ext cx="4876686" cy="2708434"/>
              </a:xfrm>
              <a:prstGeom prst="rect">
                <a:avLst/>
              </a:prstGeom>
              <a:blipFill>
                <a:blip r:embed="rId5"/>
                <a:stretch>
                  <a:fillRect l="-1818" b="-2326"/>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B793C438-BCA4-9F4B-901C-A46EA55B8793}"/>
              </a:ext>
            </a:extLst>
          </p:cNvPr>
          <p:cNvCxnSpPr/>
          <p:nvPr/>
        </p:nvCxnSpPr>
        <p:spPr>
          <a:xfrm flipV="1">
            <a:off x="3334214" y="4549698"/>
            <a:ext cx="0" cy="591014"/>
          </a:xfrm>
          <a:prstGeom prst="line">
            <a:avLst/>
          </a:prstGeom>
          <a:ln w="25400" cap="sq"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C463CA3-4441-794C-92B4-109D7B1DF87A}"/>
              </a:ext>
            </a:extLst>
          </p:cNvPr>
          <p:cNvSpPr/>
          <p:nvPr/>
        </p:nvSpPr>
        <p:spPr>
          <a:xfrm>
            <a:off x="3282652" y="449821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AC8A8627-7948-E841-A1ED-BD7824AD59C5}"/>
              </a:ext>
            </a:extLst>
          </p:cNvPr>
          <p:cNvCxnSpPr>
            <a:cxnSpLocks/>
          </p:cNvCxnSpPr>
          <p:nvPr/>
        </p:nvCxnSpPr>
        <p:spPr>
          <a:xfrm>
            <a:off x="1604021" y="4545718"/>
            <a:ext cx="1709928" cy="0"/>
          </a:xfrm>
          <a:prstGeom prst="line">
            <a:avLst/>
          </a:prstGeom>
          <a:ln w="25400" cap="sq"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53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solidFill>
                <a:schemeClr val="bg1"/>
              </a:solidFill>
            </p:spPr>
            <p:txBody>
              <a:bodyPr/>
              <a:lstStyle/>
              <a:p>
                <a:r>
                  <a:rPr lang="en-US" sz="2400" dirty="0"/>
                  <a:t>House price estimation using </a:t>
                </a:r>
                <a:r>
                  <a:rPr lang="en-US" sz="2400" b="1" dirty="0"/>
                  <a:t>living</a:t>
                </a:r>
                <a:r>
                  <a:rPr lang="en-US" sz="2400" dirty="0"/>
                  <a:t> </a:t>
                </a:r>
                <a:r>
                  <a:rPr lang="en-US" sz="2400" b="1" dirty="0"/>
                  <a:t>area</a:t>
                </a:r>
                <a:r>
                  <a:rPr lang="en-US" sz="2400" dirty="0"/>
                  <a:t> </a:t>
                </a:r>
                <a:r>
                  <a:rPr lang="en-US" sz="2400" b="1" dirty="0"/>
                  <a:t>(square feet), # of bedrooms</a:t>
                </a:r>
                <a:r>
                  <a:rPr lang="en-US" sz="2400" dirty="0"/>
                  <a:t>, </a:t>
                </a:r>
                <a:r>
                  <a:rPr lang="en-US" sz="2400" b="1" dirty="0"/>
                  <a:t># of bathrooms, # of floors.</a:t>
                </a:r>
              </a:p>
              <a:p>
                <a:pPr marL="0" indent="0">
                  <a:buNone/>
                </a:pPr>
                <a:endParaRPr lang="en-US" sz="2400" b="1" dirty="0"/>
              </a:p>
              <a:p>
                <a:endParaRPr lang="en-US" sz="2400" b="1" dirty="0"/>
              </a:p>
              <a:p>
                <a:r>
                  <a:rPr lang="en-US" sz="2400" dirty="0"/>
                  <a:t>Coefficients of the equation for the King County, WA Housing Dataset*.</a:t>
                </a:r>
              </a:p>
              <a:p>
                <a:endParaRPr lang="en-US" sz="2400" dirty="0"/>
              </a:p>
              <a:p>
                <a:endParaRPr lang="en-US" sz="2400" dirty="0"/>
              </a:p>
              <a:p>
                <a:endParaRPr lang="en-US" sz="2400" dirty="0"/>
              </a:p>
              <a:p>
                <a:endParaRPr lang="en-US" sz="2400" dirty="0"/>
              </a:p>
              <a:p>
                <a:r>
                  <a:rPr lang="en-US" sz="2400" b="1" dirty="0"/>
                  <a:t>Assuming all other variables stay the same</a:t>
                </a:r>
                <a:r>
                  <a:rPr lang="en-US" sz="2400" dirty="0"/>
                  <a:t>, increasing living area by 1 foot square, increases the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price</m:t>
                    </m:r>
                  </m:oMath>
                </a14:m>
                <a:r>
                  <a:rPr lang="en-US" sz="2400" dirty="0"/>
                  <a:t> by $</a:t>
                </a:r>
                <a14:m>
                  <m:oMath xmlns:m="http://schemas.openxmlformats.org/officeDocument/2006/math">
                    <m:r>
                      <m:rPr>
                        <m:nor/>
                      </m:rPr>
                      <a:rPr lang="en-US" sz="2400" dirty="0"/>
                      <m:t>309.39</m:t>
                    </m:r>
                  </m:oMath>
                </a14:m>
                <a:r>
                  <a:rPr lang="en-US" sz="2400" dirty="0"/>
                  <a:t>. </a:t>
                </a:r>
              </a:p>
            </p:txBody>
          </p:sp>
        </mc:Choice>
        <mc:Fallback xmlns="">
          <p:sp>
            <p:nvSpPr>
              <p:cNvPr id="3" name="Content Placeholder 2">
                <a:extLst>
                  <a:ext uri="{FF2B5EF4-FFF2-40B4-BE49-F238E27FC236}">
                    <a16:creationId xmlns:a16="http://schemas.microsoft.com/office/drawing/2014/main" id="{2D42538F-0148-D140-B18A-FD34FE85F2A4}"/>
                  </a:ext>
                </a:extLst>
              </p:cNvPr>
              <p:cNvSpPr>
                <a:spLocks noGrp="1" noRot="1" noChangeAspect="1" noMove="1" noResize="1" noEditPoints="1" noAdjustHandles="1" noChangeArrowheads="1" noChangeShapeType="1" noTextEdit="1"/>
              </p:cNvSpPr>
              <p:nvPr>
                <p:ph sz="half" idx="10"/>
              </p:nvPr>
            </p:nvSpPr>
            <p:spPr>
              <a:blipFill>
                <a:blip r:embed="rId3"/>
                <a:stretch>
                  <a:fillRect l="-820" t="-1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093005C-F9B8-EE4F-A161-C8E7D32B462E}"/>
                  </a:ext>
                </a:extLst>
              </p:cNvPr>
              <p:cNvSpPr/>
              <p:nvPr/>
            </p:nvSpPr>
            <p:spPr>
              <a:xfrm>
                <a:off x="1269127" y="2267545"/>
                <a:ext cx="10129311" cy="424732"/>
              </a:xfrm>
              <a:prstGeom prst="rect">
                <a:avLst/>
              </a:prstGeom>
              <a:noFill/>
              <a:ln>
                <a:solidFill>
                  <a:schemeClr val="tx1"/>
                </a:solid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𝑝𝑟𝑖𝑐𝑒</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𝑎𝑟𝑒𝑎</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𝑎𝑟𝑒𝑎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𝑏𝑒𝑑𝑟𝑜𝑜𝑚</m:t>
                          </m:r>
                        </m:sub>
                      </m:sSub>
                      <m:r>
                        <a:rPr lang="en-US" sz="2000" i="1">
                          <a:latin typeface="Cambria Math" panose="02040503050406030204" pitchFamily="18" charset="0"/>
                        </a:rPr>
                        <m:t> .</m:t>
                      </m:r>
                      <m:r>
                        <a:rPr lang="en-US" sz="2000" b="0" i="1" smtClean="0">
                          <a:latin typeface="Cambria Math" panose="02040503050406030204" pitchFamily="18" charset="0"/>
                        </a:rPr>
                        <m:t>𝑏𝑒𝑑𝑟𝑜𝑜𝑚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𝑏𝑎𝑡h𝑟𝑜𝑜𝑚</m:t>
                          </m:r>
                        </m:sub>
                      </m:sSub>
                      <m:r>
                        <a:rPr lang="en-US" sz="2000" i="1">
                          <a:latin typeface="Cambria Math" panose="02040503050406030204" pitchFamily="18" charset="0"/>
                        </a:rPr>
                        <m:t> .</m:t>
                      </m:r>
                      <m:r>
                        <a:rPr lang="en-US" sz="2000" b="0" i="1" smtClean="0">
                          <a:latin typeface="Cambria Math" panose="02040503050406030204" pitchFamily="18" charset="0"/>
                        </a:rPr>
                        <m:t>𝑏𝑎𝑡h𝑟𝑜𝑜𝑚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𝑓𝑙𝑜𝑜𝑟𝑠</m:t>
                          </m:r>
                        </m:sub>
                      </m:sSub>
                      <m:r>
                        <a:rPr lang="en-US" sz="2000" i="1">
                          <a:latin typeface="Cambria Math" panose="02040503050406030204" pitchFamily="18" charset="0"/>
                        </a:rPr>
                        <m:t> .</m:t>
                      </m:r>
                      <m:r>
                        <a:rPr lang="en-US" sz="2000" i="1">
                          <a:latin typeface="Cambria Math" panose="02040503050406030204" pitchFamily="18" charset="0"/>
                        </a:rPr>
                        <m:t>𝑓𝑙𝑜𝑜𝑟𝑠</m:t>
                      </m:r>
                      <m:r>
                        <a:rPr lang="en-US" sz="2000" b="0" i="1" smtClean="0">
                          <a:latin typeface="Cambria Math" panose="02040503050406030204" pitchFamily="18" charset="0"/>
                        </a:rPr>
                        <m:t>+</m:t>
                      </m:r>
                      <m:r>
                        <a:rPr lang="en-US" sz="2000" b="0" i="1" smtClean="0">
                          <a:latin typeface="Cambria Math" panose="02040503050406030204" pitchFamily="18" charset="0"/>
                        </a:rPr>
                        <m:t>𝑏</m:t>
                      </m:r>
                    </m:oMath>
                  </m:oMathPara>
                </a14:m>
                <a:endParaRPr lang="en-US" sz="2000" dirty="0"/>
              </a:p>
            </p:txBody>
          </p:sp>
        </mc:Choice>
        <mc:Fallback xmlns="">
          <p:sp>
            <p:nvSpPr>
              <p:cNvPr id="13" name="Rectangle 12">
                <a:extLst>
                  <a:ext uri="{FF2B5EF4-FFF2-40B4-BE49-F238E27FC236}">
                    <a16:creationId xmlns:a16="http://schemas.microsoft.com/office/drawing/2014/main" id="{5093005C-F9B8-EE4F-A161-C8E7D32B462E}"/>
                  </a:ext>
                </a:extLst>
              </p:cNvPr>
              <p:cNvSpPr>
                <a:spLocks noRot="1" noChangeAspect="1" noMove="1" noResize="1" noEditPoints="1" noAdjustHandles="1" noChangeArrowheads="1" noChangeShapeType="1" noTextEdit="1"/>
              </p:cNvSpPr>
              <p:nvPr/>
            </p:nvSpPr>
            <p:spPr>
              <a:xfrm>
                <a:off x="1269127" y="2267545"/>
                <a:ext cx="10129311" cy="424732"/>
              </a:xfrm>
              <a:prstGeom prst="rect">
                <a:avLst/>
              </a:prstGeom>
              <a:blipFill>
                <a:blip r:embed="rId4"/>
                <a:stretch>
                  <a:fillRect b="-6944"/>
                </a:stretch>
              </a:blipFill>
              <a:ln>
                <a:solidFill>
                  <a:schemeClr val="tx1"/>
                </a:solidFill>
              </a:ln>
            </p:spPr>
            <p:txBody>
              <a:bodyPr/>
              <a:lstStyle/>
              <a:p>
                <a:r>
                  <a:rPr lang="en-US">
                    <a:noFill/>
                  </a:rPr>
                  <a:t> </a:t>
                </a:r>
              </a:p>
            </p:txBody>
          </p:sp>
        </mc:Fallback>
      </mc:AlternateContent>
      <p:graphicFrame>
        <p:nvGraphicFramePr>
          <p:cNvPr id="17" name="Table 16">
            <a:extLst>
              <a:ext uri="{FF2B5EF4-FFF2-40B4-BE49-F238E27FC236}">
                <a16:creationId xmlns:a16="http://schemas.microsoft.com/office/drawing/2014/main" id="{5F950CBB-E864-104C-899A-6278568EBD0B}"/>
              </a:ext>
            </a:extLst>
          </p:cNvPr>
          <p:cNvGraphicFramePr>
            <a:graphicFrameLocks noGrp="1"/>
          </p:cNvGraphicFramePr>
          <p:nvPr/>
        </p:nvGraphicFramePr>
        <p:xfrm>
          <a:off x="1269127" y="3519734"/>
          <a:ext cx="9252258" cy="751840"/>
        </p:xfrm>
        <a:graphic>
          <a:graphicData uri="http://schemas.openxmlformats.org/drawingml/2006/table">
            <a:tbl>
              <a:tblPr firstRow="1" bandRow="1">
                <a:tableStyleId>{5940675A-B579-460E-94D1-54222C63F5DA}</a:tableStyleId>
              </a:tblPr>
              <a:tblGrid>
                <a:gridCol w="2238002">
                  <a:extLst>
                    <a:ext uri="{9D8B030D-6E8A-4147-A177-3AD203B41FA5}">
                      <a16:colId xmlns:a16="http://schemas.microsoft.com/office/drawing/2014/main" val="1517270432"/>
                    </a:ext>
                  </a:extLst>
                </a:gridCol>
                <a:gridCol w="2048719">
                  <a:extLst>
                    <a:ext uri="{9D8B030D-6E8A-4147-A177-3AD203B41FA5}">
                      <a16:colId xmlns:a16="http://schemas.microsoft.com/office/drawing/2014/main" val="2378314832"/>
                    </a:ext>
                  </a:extLst>
                </a:gridCol>
                <a:gridCol w="1632030">
                  <a:extLst>
                    <a:ext uri="{9D8B030D-6E8A-4147-A177-3AD203B41FA5}">
                      <a16:colId xmlns:a16="http://schemas.microsoft.com/office/drawing/2014/main" val="65579469"/>
                    </a:ext>
                  </a:extLst>
                </a:gridCol>
                <a:gridCol w="1817226">
                  <a:extLst>
                    <a:ext uri="{9D8B030D-6E8A-4147-A177-3AD203B41FA5}">
                      <a16:colId xmlns:a16="http://schemas.microsoft.com/office/drawing/2014/main" val="1661153567"/>
                    </a:ext>
                  </a:extLst>
                </a:gridCol>
                <a:gridCol w="1516281">
                  <a:extLst>
                    <a:ext uri="{9D8B030D-6E8A-4147-A177-3AD203B41FA5}">
                      <a16:colId xmlns:a16="http://schemas.microsoft.com/office/drawing/2014/main" val="215132315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8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area</a:t>
                      </a:r>
                      <a:r>
                        <a:rPr lang="en-US" sz="18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 </a:t>
                      </a:r>
                      <a:r>
                        <a:rPr lang="en-US" sz="1800" b="0" i="0" u="none" strike="noStrike" kern="1200" baseline="0" dirty="0">
                          <a:solidFill>
                            <a:schemeClr val="tx1"/>
                          </a:solidFill>
                          <a:effectLst/>
                          <a:latin typeface="+mn-lt"/>
                          <a:ea typeface="+mn-ea"/>
                          <a:cs typeface="+mn-cs"/>
                        </a:rPr>
                        <a:t>(</a:t>
                      </a:r>
                      <a:r>
                        <a:rPr lang="en-US" sz="1800" b="0" i="0" u="none" strike="noStrike" kern="1200" baseline="0" dirty="0" err="1">
                          <a:solidFill>
                            <a:schemeClr val="tx1"/>
                          </a:solidFill>
                          <a:effectLst/>
                          <a:latin typeface="+mn-lt"/>
                          <a:ea typeface="+mn-ea"/>
                          <a:cs typeface="+mn-cs"/>
                        </a:rPr>
                        <a:t>square_feet</a:t>
                      </a:r>
                      <a:r>
                        <a:rPr lang="en-US" sz="1800" b="0" i="0" u="none" strike="noStrike" kern="1200" dirty="0">
                          <a:solidFill>
                            <a:schemeClr val="tx1"/>
                          </a:solidFill>
                          <a:effectLst/>
                          <a:latin typeface="+mn-lt"/>
                          <a:ea typeface="+mn-ea"/>
                          <a:cs typeface="+mn-cs"/>
                        </a:rPr>
                        <a:t>)</a:t>
                      </a:r>
                      <a:endParaRPr lang="en-US" b="0" dirty="0"/>
                    </a:p>
                  </a:txBody>
                  <a:tcPr>
                    <a:solidFill>
                      <a:srgbClr val="66B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8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bedroom</a:t>
                      </a:r>
                      <a:endParaRPr lang="en-US" b="0" baseline="0" dirty="0"/>
                    </a:p>
                  </a:txBody>
                  <a:tcPr>
                    <a:solidFill>
                      <a:srgbClr val="66BFFF"/>
                    </a:solidFill>
                  </a:tcPr>
                </a:tc>
                <a:tc>
                  <a:txBody>
                    <a:bodyPr/>
                    <a:lstStyle/>
                    <a:p>
                      <a:pPr algn="ctr"/>
                      <a:r>
                        <a:rPr lang="en-US" sz="19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9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bathroom</a:t>
                      </a:r>
                      <a:endParaRPr lang="en-US" b="0" baseline="0" dirty="0"/>
                    </a:p>
                  </a:txBody>
                  <a:tcPr>
                    <a:solidFill>
                      <a:srgbClr val="66BFFF"/>
                    </a:solidFill>
                  </a:tcPr>
                </a:tc>
                <a:tc>
                  <a:txBody>
                    <a:bodyPr/>
                    <a:lstStyle/>
                    <a:p>
                      <a:pPr algn="ctr"/>
                      <a:r>
                        <a:rPr lang="en-US" sz="1900" b="0" i="0" u="none" strike="noStrike" kern="1200" baseline="0" dirty="0" err="1">
                          <a:solidFill>
                            <a:schemeClr val="tx1"/>
                          </a:solidFill>
                          <a:effectLst/>
                          <a:latin typeface="Cambria Math" panose="02040503050406030204" pitchFamily="18" charset="0"/>
                          <a:ea typeface="Cambria Math" panose="02040503050406030204" pitchFamily="18" charset="0"/>
                          <a:cs typeface="+mn-cs"/>
                        </a:rPr>
                        <a:t>w</a:t>
                      </a:r>
                      <a:r>
                        <a:rPr lang="en-US" sz="1900" b="0" i="0" u="none" strike="noStrike" kern="1200" baseline="-25000" dirty="0" err="1">
                          <a:solidFill>
                            <a:schemeClr val="tx1"/>
                          </a:solidFill>
                          <a:effectLst/>
                          <a:latin typeface="Cambria Math" panose="02040503050406030204" pitchFamily="18" charset="0"/>
                          <a:ea typeface="Cambria Math" panose="02040503050406030204" pitchFamily="18" charset="0"/>
                          <a:cs typeface="+mn-cs"/>
                        </a:rPr>
                        <a:t>floors</a:t>
                      </a:r>
                      <a:endParaRPr lang="en-US" b="0" dirty="0"/>
                    </a:p>
                  </a:txBody>
                  <a:tcPr>
                    <a:solidFill>
                      <a:srgbClr val="66BFFF"/>
                    </a:solidFill>
                  </a:tcPr>
                </a:tc>
                <a:tc>
                  <a:txBody>
                    <a:bodyPr/>
                    <a:lstStyle/>
                    <a:p>
                      <a:pPr algn="ctr"/>
                      <a:r>
                        <a:rPr lang="en-US" b="0" i="0" baseline="0" dirty="0">
                          <a:latin typeface="Cambria Math" panose="02040503050406030204" pitchFamily="18" charset="0"/>
                          <a:ea typeface="Cambria Math" panose="02040503050406030204" pitchFamily="18" charset="0"/>
                        </a:rPr>
                        <a:t>b</a:t>
                      </a:r>
                      <a:endParaRPr lang="en-US" b="0" baseline="0" dirty="0"/>
                    </a:p>
                  </a:txBody>
                  <a:tcPr>
                    <a:solidFill>
                      <a:srgbClr val="66BFFF"/>
                    </a:solidFill>
                  </a:tcPr>
                </a:tc>
                <a:extLst>
                  <a:ext uri="{0D108BD9-81ED-4DB2-BD59-A6C34878D82A}">
                    <a16:rowId xmlns:a16="http://schemas.microsoft.com/office/drawing/2014/main" val="2272230010"/>
                  </a:ext>
                </a:extLst>
              </a:tr>
              <a:tr h="370840">
                <a:tc>
                  <a:txBody>
                    <a:bodyPr/>
                    <a:lstStyle/>
                    <a:p>
                      <a:pPr algn="ctr" fontAlgn="ctr"/>
                      <a:r>
                        <a:rPr lang="en-US" b="0" dirty="0"/>
                        <a:t>309.39</a:t>
                      </a:r>
                      <a:endParaRPr lang="en-US" b="0" dirty="0">
                        <a:effectLst/>
                      </a:endParaRPr>
                    </a:p>
                  </a:txBody>
                  <a:tcPr anchor="ctr"/>
                </a:tc>
                <a:tc>
                  <a:txBody>
                    <a:bodyPr/>
                    <a:lstStyle/>
                    <a:p>
                      <a:pPr algn="ctr" fontAlgn="ctr"/>
                      <a:r>
                        <a:rPr lang="en-US" b="0" dirty="0">
                          <a:effectLst/>
                        </a:rPr>
                        <a:t>-57847.96</a:t>
                      </a:r>
                    </a:p>
                  </a:txBody>
                  <a:tcPr anchor="ctr"/>
                </a:tc>
                <a:tc>
                  <a:txBody>
                    <a:bodyPr/>
                    <a:lstStyle/>
                    <a:p>
                      <a:pPr algn="ctr" fontAlgn="ctr"/>
                      <a:r>
                        <a:rPr lang="en-US" b="0" dirty="0"/>
                        <a:t>7853.52</a:t>
                      </a:r>
                      <a:endParaRPr lang="en-US" b="0" dirty="0">
                        <a:effectLst/>
                      </a:endParaRPr>
                    </a:p>
                  </a:txBody>
                  <a:tcPr anchor="ctr"/>
                </a:tc>
                <a:tc>
                  <a:txBody>
                    <a:bodyPr/>
                    <a:lstStyle/>
                    <a:p>
                      <a:pPr algn="ctr" fontAlgn="ctr"/>
                      <a:r>
                        <a:rPr lang="en-US" b="0" dirty="0"/>
                        <a:t>200.497</a:t>
                      </a:r>
                      <a:endParaRPr lang="en-US" b="0" dirty="0">
                        <a:effectLst/>
                      </a:endParaRPr>
                    </a:p>
                  </a:txBody>
                  <a:tcPr anchor="ctr"/>
                </a:tc>
                <a:tc>
                  <a:txBody>
                    <a:bodyPr/>
                    <a:lstStyle/>
                    <a:p>
                      <a:pPr algn="ctr" fontAlgn="ctr"/>
                      <a:r>
                        <a:rPr lang="en-US" b="0" dirty="0"/>
                        <a:t>74669.67</a:t>
                      </a:r>
                      <a:endParaRPr lang="en-US" b="0" dirty="0">
                        <a:effectLst/>
                      </a:endParaRPr>
                    </a:p>
                  </a:txBody>
                  <a:tcPr anchor="ctr"/>
                </a:tc>
                <a:extLst>
                  <a:ext uri="{0D108BD9-81ED-4DB2-BD59-A6C34878D82A}">
                    <a16:rowId xmlns:a16="http://schemas.microsoft.com/office/drawing/2014/main" val="4060063126"/>
                  </a:ext>
                </a:extLst>
              </a:tr>
            </a:tbl>
          </a:graphicData>
        </a:graphic>
      </p:graphicFrame>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A53F35C-9D24-2345-B4F0-37CD391CF259}"/>
                  </a:ext>
                </a:extLst>
              </p:cNvPr>
              <p:cNvSpPr/>
              <p:nvPr/>
            </p:nvSpPr>
            <p:spPr>
              <a:xfrm>
                <a:off x="1051295" y="4518165"/>
                <a:ext cx="10089410" cy="461665"/>
              </a:xfrm>
              <a:prstGeom prst="rect">
                <a:avLst/>
              </a:prstGeom>
            </p:spPr>
            <p:txBody>
              <a:bodyPr wrap="square">
                <a:spAutoFit/>
              </a:bodyPr>
              <a:lstStyle/>
              <a:p>
                <a14:m>
                  <m:oMath xmlns:m="http://schemas.openxmlformats.org/officeDocument/2006/math">
                    <m:r>
                      <m:rPr>
                        <m:sty m:val="p"/>
                      </m:rPr>
                      <a:rPr lang="en-US" sz="2400" smtClean="0">
                        <a:latin typeface="Cambria Math" panose="02040503050406030204" pitchFamily="18" charset="0"/>
                      </a:rPr>
                      <m:t>p</m:t>
                    </m:r>
                    <m:r>
                      <m:rPr>
                        <m:sty m:val="p"/>
                      </m:rPr>
                      <a:rPr lang="en-US" sz="2400" b="0" i="0" smtClean="0">
                        <a:latin typeface="Cambria Math" panose="02040503050406030204" pitchFamily="18" charset="0"/>
                      </a:rPr>
                      <m:t>rice</m:t>
                    </m:r>
                    <m:r>
                      <a:rPr lang="en-US" sz="2400" b="0" i="0" smtClean="0">
                        <a:latin typeface="Cambria Math" panose="02040503050406030204" pitchFamily="18" charset="0"/>
                      </a:rPr>
                      <m:t>=</m:t>
                    </m:r>
                    <m:r>
                      <m:rPr>
                        <m:nor/>
                      </m:rPr>
                      <a:rPr lang="en-US" sz="2400" dirty="0"/>
                      <m:t>309.39</m:t>
                    </m:r>
                    <m:r>
                      <a:rPr lang="en-US" sz="2400" dirty="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b="0" i="0" smtClean="0">
                            <a:latin typeface="Cambria Math" panose="02040503050406030204" pitchFamily="18" charset="0"/>
                          </a:rPr>
                          <m:t>1</m:t>
                        </m:r>
                      </m:sub>
                    </m:sSub>
                    <m:r>
                      <m:rPr>
                        <m:nor/>
                      </m:rPr>
                      <a:rPr lang="en-US" sz="2400" dirty="0"/>
                      <m:t>−</m:t>
                    </m:r>
                    <m:r>
                      <m:rPr>
                        <m:nor/>
                      </m:rPr>
                      <a:rPr lang="en-US" sz="2400" b="0" i="0" dirty="0" smtClean="0"/>
                      <m:t> </m:t>
                    </m:r>
                    <m:r>
                      <m:rPr>
                        <m:nor/>
                      </m:rPr>
                      <a:rPr lang="en-US" sz="2400" dirty="0"/>
                      <m:t>57847.96</m:t>
                    </m:r>
                    <m:r>
                      <a:rPr lang="en-US" sz="2400" b="0" i="0" dirty="0"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b="0" i="0">
                            <a:latin typeface="Cambria Math" panose="02040503050406030204" pitchFamily="18" charset="0"/>
                          </a:rPr>
                          <m:t>x</m:t>
                        </m:r>
                      </m:e>
                      <m:sub>
                        <m:r>
                          <a:rPr lang="en-US" sz="2400" b="0" i="0" smtClean="0">
                            <a:latin typeface="Cambria Math" panose="02040503050406030204" pitchFamily="18" charset="0"/>
                          </a:rPr>
                          <m:t>2</m:t>
                        </m:r>
                      </m:sub>
                    </m:sSub>
                  </m:oMath>
                </a14:m>
                <a:r>
                  <a:rPr lang="en-US" sz="2400" dirty="0"/>
                  <a:t> </a:t>
                </a:r>
                <a14:m>
                  <m:oMath xmlns:m="http://schemas.openxmlformats.org/officeDocument/2006/math">
                    <m:r>
                      <a:rPr lang="en-US" sz="2400" b="0" i="0">
                        <a:latin typeface="Cambria Math" panose="02040503050406030204" pitchFamily="18" charset="0"/>
                      </a:rPr>
                      <m:t>+</m:t>
                    </m:r>
                    <m:r>
                      <m:rPr>
                        <m:nor/>
                      </m:rPr>
                      <a:rPr lang="en-US" sz="2400" dirty="0"/>
                      <m:t>7853.52</m:t>
                    </m:r>
                    <m:r>
                      <a:rPr lang="en-US" sz="2400" b="0" i="0" dirty="0"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b="0" i="0">
                            <a:latin typeface="Cambria Math" panose="02040503050406030204" pitchFamily="18" charset="0"/>
                          </a:rPr>
                          <m:t>x</m:t>
                        </m:r>
                      </m:e>
                      <m:sub>
                        <m:r>
                          <a:rPr lang="en-US" sz="2400" b="0" i="0" smtClean="0">
                            <a:latin typeface="Cambria Math" panose="02040503050406030204" pitchFamily="18" charset="0"/>
                          </a:rPr>
                          <m:t>3</m:t>
                        </m:r>
                      </m:sub>
                    </m:sSub>
                    <m:r>
                      <a:rPr lang="en-US" sz="2400" b="0" i="0">
                        <a:latin typeface="Cambria Math" panose="02040503050406030204" pitchFamily="18" charset="0"/>
                      </a:rPr>
                      <m:t>+</m:t>
                    </m:r>
                    <m:r>
                      <m:rPr>
                        <m:nor/>
                      </m:rPr>
                      <a:rPr lang="en-US" sz="2400" dirty="0"/>
                      <m:t>200.497</m:t>
                    </m:r>
                    <m:sSub>
                      <m:sSubPr>
                        <m:ctrlPr>
                          <a:rPr lang="en-US" sz="2400" i="1">
                            <a:latin typeface="Cambria Math" panose="02040503050406030204" pitchFamily="18" charset="0"/>
                          </a:rPr>
                        </m:ctrlPr>
                      </m:sSubPr>
                      <m:e>
                        <m:r>
                          <a:rPr lang="en-US" sz="2400" b="0" i="0" smtClean="0">
                            <a:latin typeface="Cambria Math" panose="02040503050406030204" pitchFamily="18" charset="0"/>
                          </a:rPr>
                          <m:t> </m:t>
                        </m:r>
                        <m:r>
                          <m:rPr>
                            <m:sty m:val="p"/>
                          </m:rPr>
                          <a:rPr lang="en-US" sz="2400" b="0" i="0">
                            <a:latin typeface="Cambria Math" panose="02040503050406030204" pitchFamily="18" charset="0"/>
                          </a:rPr>
                          <m:t>x</m:t>
                        </m:r>
                      </m:e>
                      <m:sub>
                        <m:r>
                          <a:rPr lang="en-US" sz="2400" b="0" i="0" smtClean="0">
                            <a:latin typeface="Cambria Math" panose="02040503050406030204" pitchFamily="18" charset="0"/>
                          </a:rPr>
                          <m:t>4</m:t>
                        </m:r>
                      </m:sub>
                    </m:sSub>
                    <m:r>
                      <a:rPr lang="en-US" sz="2400" b="0" i="1" smtClean="0">
                        <a:latin typeface="Cambria Math" panose="02040503050406030204" pitchFamily="18" charset="0"/>
                      </a:rPr>
                      <m:t>+</m:t>
                    </m:r>
                    <m:r>
                      <m:rPr>
                        <m:nor/>
                      </m:rPr>
                      <a:rPr lang="en-US" sz="2400" dirty="0"/>
                      <m:t>74669.67</m:t>
                    </m:r>
                  </m:oMath>
                </a14:m>
                <a:endParaRPr lang="en-US" sz="2400" dirty="0"/>
              </a:p>
            </p:txBody>
          </p:sp>
        </mc:Choice>
        <mc:Fallback xmlns="">
          <p:sp>
            <p:nvSpPr>
              <p:cNvPr id="18" name="Rectangle 17">
                <a:extLst>
                  <a:ext uri="{FF2B5EF4-FFF2-40B4-BE49-F238E27FC236}">
                    <a16:creationId xmlns:a16="http://schemas.microsoft.com/office/drawing/2014/main" id="{1A53F35C-9D24-2345-B4F0-37CD391CF259}"/>
                  </a:ext>
                </a:extLst>
              </p:cNvPr>
              <p:cNvSpPr>
                <a:spLocks noRot="1" noChangeAspect="1" noMove="1" noResize="1" noEditPoints="1" noAdjustHandles="1" noChangeArrowheads="1" noChangeShapeType="1" noTextEdit="1"/>
              </p:cNvSpPr>
              <p:nvPr/>
            </p:nvSpPr>
            <p:spPr>
              <a:xfrm>
                <a:off x="1051295" y="4518165"/>
                <a:ext cx="10089410" cy="461665"/>
              </a:xfrm>
              <a:prstGeom prst="rect">
                <a:avLst/>
              </a:prstGeom>
              <a:blipFill>
                <a:blip r:embed="rId5"/>
                <a:stretch>
                  <a:fillRect l="-126" t="-5263" b="-23684"/>
                </a:stretch>
              </a:blipFill>
            </p:spPr>
            <p:txBody>
              <a:bodyPr/>
              <a:lstStyle/>
              <a:p>
                <a:r>
                  <a:rPr lang="en-US">
                    <a:noFill/>
                  </a:rPr>
                  <a:t> </a:t>
                </a:r>
              </a:p>
            </p:txBody>
          </p:sp>
        </mc:Fallback>
      </mc:AlternateContent>
    </p:spTree>
    <p:extLst>
      <p:ext uri="{BB962C8B-B14F-4D97-AF65-F5344CB8AC3E}">
        <p14:creationId xmlns:p14="http://schemas.microsoft.com/office/powerpoint/2010/main" val="298347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203-83CB-8A44-9671-D425FD155E4F}"/>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Fitting “the Line”</a:t>
            </a:r>
            <a:endParaRPr lang="en-US" dirty="0"/>
          </a:p>
        </p:txBody>
      </p:sp>
      <p:pic>
        <p:nvPicPr>
          <p:cNvPr id="5" name="Content Placeholder 4">
            <a:extLst>
              <a:ext uri="{FF2B5EF4-FFF2-40B4-BE49-F238E27FC236}">
                <a16:creationId xmlns:a16="http://schemas.microsoft.com/office/drawing/2014/main" id="{5F335345-BB61-374D-854A-610BB55296C1}"/>
              </a:ext>
            </a:extLst>
          </p:cNvPr>
          <p:cNvPicPr>
            <a:picLocks noGrp="1" noChangeAspect="1"/>
          </p:cNvPicPr>
          <p:nvPr>
            <p:ph sz="half" idx="10"/>
          </p:nvPr>
        </p:nvPicPr>
        <p:blipFill>
          <a:blip r:embed="rId3">
            <a:extLst>
              <a:ext uri="{96DAC541-7B7A-43D3-8B79-37D633B846F1}">
                <asvg:svgBlip xmlns:asvg="http://schemas.microsoft.com/office/drawing/2016/SVG/main" r:embed="rId4"/>
              </a:ext>
            </a:extLst>
          </a:blip>
          <a:stretch>
            <a:fillRect/>
          </a:stretch>
        </p:blipFill>
        <p:spPr>
          <a:xfrm>
            <a:off x="347446" y="1954914"/>
            <a:ext cx="4065561" cy="3108960"/>
          </a:xfrm>
        </p:spPr>
      </p:pic>
      <p:grpSp>
        <p:nvGrpSpPr>
          <p:cNvPr id="30" name="Group 29">
            <a:extLst>
              <a:ext uri="{FF2B5EF4-FFF2-40B4-BE49-F238E27FC236}">
                <a16:creationId xmlns:a16="http://schemas.microsoft.com/office/drawing/2014/main" id="{495B8D23-C8F6-7547-8492-C89EB2BE2EAE}"/>
              </a:ext>
            </a:extLst>
          </p:cNvPr>
          <p:cNvGrpSpPr/>
          <p:nvPr/>
        </p:nvGrpSpPr>
        <p:grpSpPr>
          <a:xfrm>
            <a:off x="2784926" y="3026432"/>
            <a:ext cx="950903" cy="596590"/>
            <a:chOff x="3474720" y="3429000"/>
            <a:chExt cx="950903" cy="596590"/>
          </a:xfrm>
        </p:grpSpPr>
        <p:sp>
          <p:nvSpPr>
            <p:cNvPr id="11" name="Right Brace 10">
              <a:extLst>
                <a:ext uri="{FF2B5EF4-FFF2-40B4-BE49-F238E27FC236}">
                  <a16:creationId xmlns:a16="http://schemas.microsoft.com/office/drawing/2014/main" id="{D13603F0-6F76-EE4E-9223-00AC1F5B5612}"/>
                </a:ext>
              </a:extLst>
            </p:cNvPr>
            <p:cNvSpPr/>
            <p:nvPr/>
          </p:nvSpPr>
          <p:spPr>
            <a:xfrm>
              <a:off x="3474720" y="3429000"/>
              <a:ext cx="273725" cy="596590"/>
            </a:xfrm>
            <a:prstGeom prst="righ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072D76C-B75C-6E42-91E7-C90859B0F921}"/>
                </a:ext>
              </a:extLst>
            </p:cNvPr>
            <p:cNvSpPr txBox="1"/>
            <p:nvPr/>
          </p:nvSpPr>
          <p:spPr>
            <a:xfrm>
              <a:off x="3767701" y="3542629"/>
              <a:ext cx="657922" cy="369332"/>
            </a:xfrm>
            <a:prstGeom prst="rect">
              <a:avLst/>
            </a:prstGeom>
            <a:noFill/>
          </p:spPr>
          <p:txBody>
            <a:bodyPr wrap="square" rtlCol="0">
              <a:spAutoFit/>
            </a:bodyPr>
            <a:lstStyle/>
            <a:p>
              <a:r>
                <a:rPr lang="en-US" dirty="0"/>
                <a:t>error</a:t>
              </a:r>
            </a:p>
          </p:txBody>
        </p:sp>
      </p:grpSp>
      <p:grpSp>
        <p:nvGrpSpPr>
          <p:cNvPr id="29" name="Group 28">
            <a:extLst>
              <a:ext uri="{FF2B5EF4-FFF2-40B4-BE49-F238E27FC236}">
                <a16:creationId xmlns:a16="http://schemas.microsoft.com/office/drawing/2014/main" id="{A86FD7FA-86FA-864D-B623-2EAFE068C005}"/>
              </a:ext>
            </a:extLst>
          </p:cNvPr>
          <p:cNvGrpSpPr/>
          <p:nvPr/>
        </p:nvGrpSpPr>
        <p:grpSpPr>
          <a:xfrm>
            <a:off x="1315790" y="3669431"/>
            <a:ext cx="931647" cy="411480"/>
            <a:chOff x="2005584" y="4071999"/>
            <a:chExt cx="931647" cy="411480"/>
          </a:xfrm>
        </p:grpSpPr>
        <p:sp>
          <p:nvSpPr>
            <p:cNvPr id="15" name="Right Brace 14">
              <a:extLst>
                <a:ext uri="{FF2B5EF4-FFF2-40B4-BE49-F238E27FC236}">
                  <a16:creationId xmlns:a16="http://schemas.microsoft.com/office/drawing/2014/main" id="{18B9E00A-A449-AE4E-9CB6-96AF76417B0B}"/>
                </a:ext>
              </a:extLst>
            </p:cNvPr>
            <p:cNvSpPr/>
            <p:nvPr/>
          </p:nvSpPr>
          <p:spPr>
            <a:xfrm>
              <a:off x="2005584" y="4071999"/>
              <a:ext cx="273725" cy="411480"/>
            </a:xfrm>
            <a:prstGeom prst="righ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BA15C82-0EC3-6E4F-9F32-9114FC0435AA}"/>
                </a:ext>
              </a:extLst>
            </p:cNvPr>
            <p:cNvSpPr txBox="1"/>
            <p:nvPr/>
          </p:nvSpPr>
          <p:spPr>
            <a:xfrm>
              <a:off x="2279309" y="4093073"/>
              <a:ext cx="657922" cy="369332"/>
            </a:xfrm>
            <a:prstGeom prst="rect">
              <a:avLst/>
            </a:prstGeom>
            <a:noFill/>
          </p:spPr>
          <p:txBody>
            <a:bodyPr wrap="square" rtlCol="0">
              <a:spAutoFit/>
            </a:bodyPr>
            <a:lstStyle/>
            <a:p>
              <a:r>
                <a:rPr lang="en-US" dirty="0"/>
                <a:t>error</a:t>
              </a:r>
            </a:p>
          </p:txBody>
        </p:sp>
      </p:grpSp>
      <p:grpSp>
        <p:nvGrpSpPr>
          <p:cNvPr id="28" name="Group 27">
            <a:extLst>
              <a:ext uri="{FF2B5EF4-FFF2-40B4-BE49-F238E27FC236}">
                <a16:creationId xmlns:a16="http://schemas.microsoft.com/office/drawing/2014/main" id="{B98DD921-A6A8-3F44-8260-6B029C00A2D7}"/>
              </a:ext>
            </a:extLst>
          </p:cNvPr>
          <p:cNvGrpSpPr/>
          <p:nvPr/>
        </p:nvGrpSpPr>
        <p:grpSpPr>
          <a:xfrm>
            <a:off x="1313831" y="2301707"/>
            <a:ext cx="695738" cy="1005840"/>
            <a:chOff x="2003625" y="2704275"/>
            <a:chExt cx="695738" cy="1005840"/>
          </a:xfrm>
        </p:grpSpPr>
        <p:sp>
          <p:nvSpPr>
            <p:cNvPr id="18" name="Right Brace 17">
              <a:extLst>
                <a:ext uri="{FF2B5EF4-FFF2-40B4-BE49-F238E27FC236}">
                  <a16:creationId xmlns:a16="http://schemas.microsoft.com/office/drawing/2014/main" id="{1B968A0B-B4E1-A64F-8D71-45B4251D52E9}"/>
                </a:ext>
              </a:extLst>
            </p:cNvPr>
            <p:cNvSpPr/>
            <p:nvPr/>
          </p:nvSpPr>
          <p:spPr>
            <a:xfrm rot="10800000">
              <a:off x="2425638" y="2704275"/>
              <a:ext cx="273725" cy="1005840"/>
            </a:xfrm>
            <a:prstGeom prst="righ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F3195C2-8DC0-3142-866D-51297D27A2F4}"/>
                </a:ext>
              </a:extLst>
            </p:cNvPr>
            <p:cNvSpPr txBox="1"/>
            <p:nvPr/>
          </p:nvSpPr>
          <p:spPr>
            <a:xfrm>
              <a:off x="2003625" y="2877617"/>
              <a:ext cx="657922" cy="369332"/>
            </a:xfrm>
            <a:prstGeom prst="rect">
              <a:avLst/>
            </a:prstGeom>
            <a:noFill/>
          </p:spPr>
          <p:txBody>
            <a:bodyPr wrap="square" rtlCol="0">
              <a:spAutoFit/>
            </a:bodyPr>
            <a:lstStyle/>
            <a:p>
              <a:r>
                <a:rPr lang="en-US" dirty="0"/>
                <a:t>error</a:t>
              </a:r>
            </a:p>
          </p:txBody>
        </p:sp>
      </p:grpSp>
      <p:grpSp>
        <p:nvGrpSpPr>
          <p:cNvPr id="27" name="Group 26">
            <a:extLst>
              <a:ext uri="{FF2B5EF4-FFF2-40B4-BE49-F238E27FC236}">
                <a16:creationId xmlns:a16="http://schemas.microsoft.com/office/drawing/2014/main" id="{DB62A89D-0C38-3248-B1BC-03F5B8475AF0}"/>
              </a:ext>
            </a:extLst>
          </p:cNvPr>
          <p:cNvGrpSpPr/>
          <p:nvPr/>
        </p:nvGrpSpPr>
        <p:grpSpPr>
          <a:xfrm>
            <a:off x="3931758" y="1954914"/>
            <a:ext cx="810210" cy="583364"/>
            <a:chOff x="4621552" y="2357482"/>
            <a:chExt cx="810210" cy="583364"/>
          </a:xfrm>
        </p:grpSpPr>
        <p:sp>
          <p:nvSpPr>
            <p:cNvPr id="21" name="Right Brace 20">
              <a:extLst>
                <a:ext uri="{FF2B5EF4-FFF2-40B4-BE49-F238E27FC236}">
                  <a16:creationId xmlns:a16="http://schemas.microsoft.com/office/drawing/2014/main" id="{A589897C-9BD1-E148-8E86-4E04BE78662F}"/>
                </a:ext>
              </a:extLst>
            </p:cNvPr>
            <p:cNvSpPr/>
            <p:nvPr/>
          </p:nvSpPr>
          <p:spPr>
            <a:xfrm>
              <a:off x="4621552" y="2483646"/>
              <a:ext cx="273725" cy="457200"/>
            </a:xfrm>
            <a:prstGeom prst="righ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104A477-8B92-164D-9608-8FC420E2A0C6}"/>
                </a:ext>
              </a:extLst>
            </p:cNvPr>
            <p:cNvSpPr txBox="1"/>
            <p:nvPr/>
          </p:nvSpPr>
          <p:spPr>
            <a:xfrm>
              <a:off x="4773840" y="2357482"/>
              <a:ext cx="657922" cy="369332"/>
            </a:xfrm>
            <a:prstGeom prst="rect">
              <a:avLst/>
            </a:prstGeom>
            <a:noFill/>
          </p:spPr>
          <p:txBody>
            <a:bodyPr wrap="square" rtlCol="0">
              <a:spAutoFit/>
            </a:bodyPr>
            <a:lstStyle/>
            <a:p>
              <a:r>
                <a:rPr lang="en-US" dirty="0"/>
                <a:t>error</a:t>
              </a:r>
            </a:p>
          </p:txBody>
        </p:sp>
      </p:grpSp>
      <p:grpSp>
        <p:nvGrpSpPr>
          <p:cNvPr id="26" name="Group 25">
            <a:extLst>
              <a:ext uri="{FF2B5EF4-FFF2-40B4-BE49-F238E27FC236}">
                <a16:creationId xmlns:a16="http://schemas.microsoft.com/office/drawing/2014/main" id="{EE2ECC13-6328-2944-B8AE-B080DC0DE4F0}"/>
              </a:ext>
            </a:extLst>
          </p:cNvPr>
          <p:cNvGrpSpPr/>
          <p:nvPr/>
        </p:nvGrpSpPr>
        <p:grpSpPr>
          <a:xfrm>
            <a:off x="778222" y="2833111"/>
            <a:ext cx="724832" cy="676282"/>
            <a:chOff x="1468016" y="3235679"/>
            <a:chExt cx="724832" cy="676282"/>
          </a:xfrm>
        </p:grpSpPr>
        <p:sp>
          <p:nvSpPr>
            <p:cNvPr id="24" name="Right Brace 23">
              <a:extLst>
                <a:ext uri="{FF2B5EF4-FFF2-40B4-BE49-F238E27FC236}">
                  <a16:creationId xmlns:a16="http://schemas.microsoft.com/office/drawing/2014/main" id="{20C2F8D3-E823-234D-8E2A-06C1DEC6A62A}"/>
                </a:ext>
              </a:extLst>
            </p:cNvPr>
            <p:cNvSpPr/>
            <p:nvPr/>
          </p:nvSpPr>
          <p:spPr>
            <a:xfrm rot="10800000">
              <a:off x="1919123" y="3315371"/>
              <a:ext cx="273725" cy="596590"/>
            </a:xfrm>
            <a:prstGeom prst="righ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0158DD02-6201-054F-8D1C-0CEC09F446C9}"/>
                </a:ext>
              </a:extLst>
            </p:cNvPr>
            <p:cNvSpPr txBox="1"/>
            <p:nvPr/>
          </p:nvSpPr>
          <p:spPr>
            <a:xfrm>
              <a:off x="1468016" y="3235679"/>
              <a:ext cx="657922" cy="369332"/>
            </a:xfrm>
            <a:prstGeom prst="rect">
              <a:avLst/>
            </a:prstGeom>
            <a:noFill/>
          </p:spPr>
          <p:txBody>
            <a:bodyPr wrap="square" rtlCol="0">
              <a:spAutoFit/>
            </a:bodyPr>
            <a:lstStyle/>
            <a:p>
              <a:r>
                <a:rPr lang="en-US" dirty="0"/>
                <a:t>error</a:t>
              </a:r>
            </a:p>
          </p:txBody>
        </p:sp>
      </p:gr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493165E1-59A6-E349-A4D2-595F8A38362D}"/>
                  </a:ext>
                </a:extLst>
              </p:cNvPr>
              <p:cNvSpPr txBox="1">
                <a:spLocks/>
              </p:cNvSpPr>
              <p:nvPr/>
            </p:nvSpPr>
            <p:spPr>
              <a:xfrm>
                <a:off x="4843783" y="1291120"/>
                <a:ext cx="7292704" cy="48586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1200"/>
                  </a:spcAft>
                </a:pPr>
                <a:r>
                  <a:rPr lang="en-US" sz="2200" dirty="0"/>
                  <a:t>We need a </a:t>
                </a:r>
                <a:r>
                  <a:rPr lang="en-US" sz="2200" b="1" dirty="0"/>
                  <a:t>loss function </a:t>
                </a:r>
                <a:r>
                  <a:rPr lang="en-US" sz="2200" dirty="0"/>
                  <a:t>to determine goodness of the fit of the line we are using. </a:t>
                </a:r>
              </a:p>
              <a:p>
                <a:pPr>
                  <a:spcBef>
                    <a:spcPts val="600"/>
                  </a:spcBef>
                  <a:spcAft>
                    <a:spcPts val="1200"/>
                  </a:spcAft>
                </a:pPr>
                <a:r>
                  <a:rPr lang="en-US" sz="2200" dirty="0"/>
                  <a:t>See the </a:t>
                </a:r>
                <a:r>
                  <a:rPr lang="en-US" sz="2200" b="1" dirty="0"/>
                  <a:t>errors</a:t>
                </a:r>
                <a:r>
                  <a:rPr lang="en-US" sz="2200" dirty="0"/>
                  <a:t> between </a:t>
                </a:r>
                <a:r>
                  <a:rPr lang="en-US" sz="2200" b="1" dirty="0"/>
                  <a:t>predictions</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b="0" i="1" smtClean="0">
                        <a:latin typeface="Cambria Math" panose="02040503050406030204" pitchFamily="18" charset="0"/>
                      </a:rPr>
                      <m:t> </m:t>
                    </m:r>
                  </m:oMath>
                </a14:m>
                <a:r>
                  <a:rPr lang="en-US" sz="2200" dirty="0"/>
                  <a:t>and </a:t>
                </a:r>
                <a:r>
                  <a:rPr lang="en-US" sz="2200" b="1" dirty="0"/>
                  <a:t>targets</a:t>
                </a:r>
                <a:r>
                  <a:rPr lang="en-US" sz="2200" dirty="0"/>
                  <a:t> </a:t>
                </a:r>
                <a14:m>
                  <m:oMath xmlns:m="http://schemas.openxmlformats.org/officeDocument/2006/math">
                    <m:r>
                      <a:rPr lang="en-US" sz="2200" b="0" i="1" smtClean="0">
                        <a:latin typeface="Cambria Math" panose="02040503050406030204" pitchFamily="18" charset="0"/>
                      </a:rPr>
                      <m:t>𝑦</m:t>
                    </m:r>
                  </m:oMath>
                </a14:m>
                <a:r>
                  <a:rPr lang="en-US" sz="2200" dirty="0"/>
                  <a:t>. We use them in the loss function.</a:t>
                </a:r>
              </a:p>
              <a:p>
                <a:pPr>
                  <a:spcBef>
                    <a:spcPts val="600"/>
                  </a:spcBef>
                  <a:spcAft>
                    <a:spcPts val="1200"/>
                  </a:spcAft>
                </a:pPr>
                <a:r>
                  <a:rPr lang="en-US" sz="2200" b="1" dirty="0"/>
                  <a:t>Squared Error Loss:</a:t>
                </a:r>
              </a:p>
              <a:p>
                <a:pPr>
                  <a:spcBef>
                    <a:spcPts val="600"/>
                  </a:spcBef>
                  <a:spcAft>
                    <a:spcPts val="1200"/>
                  </a:spcAft>
                </a:pPr>
                <a:endParaRPr lang="en-US" sz="2200" b="1" dirty="0"/>
              </a:p>
              <a:p>
                <a:pPr marL="0" indent="0">
                  <a:spcBef>
                    <a:spcPts val="600"/>
                  </a:spcBef>
                  <a:spcAft>
                    <a:spcPts val="1200"/>
                  </a:spcAft>
                  <a:buNone/>
                </a:pPr>
                <a:r>
                  <a:rPr lang="en-US" sz="2200" dirty="0"/>
                  <a:t>   where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oMath>
                </a14:m>
                <a:r>
                  <a:rPr lang="en-US" sz="2200" dirty="0"/>
                  <a:t>is the pred.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oMath>
                </a14:m>
                <a:r>
                  <a:rPr lang="en-US" sz="2200" dirty="0"/>
                  <a:t> is target for the point </a:t>
                </a:r>
                <a14:m>
                  <m:oMath xmlns:m="http://schemas.openxmlformats.org/officeDocument/2006/math">
                    <m:r>
                      <a:rPr lang="en-US" sz="2200" b="0" i="1" smtClean="0">
                        <a:latin typeface="Cambria Math" panose="02040503050406030204" pitchFamily="18" charset="0"/>
                      </a:rPr>
                      <m:t>𝑖</m:t>
                    </m:r>
                  </m:oMath>
                </a14:m>
                <a:r>
                  <a:rPr lang="en-US" sz="2200" dirty="0"/>
                  <a:t>.</a:t>
                </a:r>
              </a:p>
              <a:p>
                <a:pPr>
                  <a:spcBef>
                    <a:spcPts val="600"/>
                  </a:spcBef>
                  <a:spcAft>
                    <a:spcPts val="1200"/>
                  </a:spcAft>
                </a:pPr>
                <a:r>
                  <a:rPr lang="en-US" sz="2200" dirty="0"/>
                  <a:t>We find the line that </a:t>
                </a:r>
                <a:r>
                  <a:rPr lang="en-US" sz="2200" b="1" dirty="0"/>
                  <a:t>minimizes</a:t>
                </a:r>
                <a:r>
                  <a:rPr lang="en-US" sz="2200" dirty="0"/>
                  <a:t> the sum of this loss for all data points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 </m:t>
                    </m:r>
                    <m:r>
                      <a:rPr lang="en-US" sz="2200" b="0" i="1" smtClean="0">
                        <a:latin typeface="Cambria Math" panose="02040503050406030204" pitchFamily="18" charset="0"/>
                      </a:rPr>
                      <m:t>𝑛</m:t>
                    </m:r>
                  </m:oMath>
                </a14:m>
                <a:r>
                  <a:rPr lang="en-US" sz="2200" dirty="0"/>
                  <a:t>.</a:t>
                </a:r>
              </a:p>
              <a:p>
                <a:pPr>
                  <a:spcBef>
                    <a:spcPts val="600"/>
                  </a:spcBef>
                  <a:spcAft>
                    <a:spcPts val="1200"/>
                  </a:spcAft>
                </a:pPr>
                <a:endParaRPr lang="en-US" sz="2200" dirty="0"/>
              </a:p>
            </p:txBody>
          </p:sp>
        </mc:Choice>
        <mc:Fallback xmlns="">
          <p:sp>
            <p:nvSpPr>
              <p:cNvPr id="31" name="Content Placeholder 2">
                <a:extLst>
                  <a:ext uri="{FF2B5EF4-FFF2-40B4-BE49-F238E27FC236}">
                    <a16:creationId xmlns:a16="http://schemas.microsoft.com/office/drawing/2014/main" id="{493165E1-59A6-E349-A4D2-595F8A38362D}"/>
                  </a:ext>
                </a:extLst>
              </p:cNvPr>
              <p:cNvSpPr txBox="1">
                <a:spLocks noRot="1" noChangeAspect="1" noMove="1" noResize="1" noEditPoints="1" noAdjustHandles="1" noChangeArrowheads="1" noChangeShapeType="1" noTextEdit="1"/>
              </p:cNvSpPr>
              <p:nvPr/>
            </p:nvSpPr>
            <p:spPr>
              <a:xfrm>
                <a:off x="4843783" y="1291120"/>
                <a:ext cx="7292704" cy="4858631"/>
              </a:xfrm>
              <a:prstGeom prst="rect">
                <a:avLst/>
              </a:prstGeom>
              <a:blipFill>
                <a:blip r:embed="rId5"/>
                <a:stretch>
                  <a:fillRect l="-1003" t="-1631" r="-5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C2021CA-A3C9-5741-ACE6-6E06E2F12BB0}"/>
                  </a:ext>
                </a:extLst>
              </p:cNvPr>
              <p:cNvSpPr/>
              <p:nvPr/>
            </p:nvSpPr>
            <p:spPr>
              <a:xfrm>
                <a:off x="6850487" y="3245148"/>
                <a:ext cx="3056862" cy="848566"/>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i="1">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sup>
                              <m:r>
                                <a:rPr lang="en-US" i="1">
                                  <a:latin typeface="Cambria Math" panose="02040503050406030204" pitchFamily="18" charset="0"/>
                                </a:rPr>
                                <m:t>2</m:t>
                              </m:r>
                            </m:sup>
                          </m:sSup>
                        </m:e>
                      </m:nary>
                    </m:oMath>
                  </m:oMathPara>
                </a14:m>
                <a:endParaRPr lang="en-US" dirty="0"/>
              </a:p>
            </p:txBody>
          </p:sp>
        </mc:Choice>
        <mc:Fallback xmlns="">
          <p:sp>
            <p:nvSpPr>
              <p:cNvPr id="32" name="Rectangle 31">
                <a:extLst>
                  <a:ext uri="{FF2B5EF4-FFF2-40B4-BE49-F238E27FC236}">
                    <a16:creationId xmlns:a16="http://schemas.microsoft.com/office/drawing/2014/main" id="{EC2021CA-A3C9-5741-ACE6-6E06E2F12BB0}"/>
                  </a:ext>
                </a:extLst>
              </p:cNvPr>
              <p:cNvSpPr>
                <a:spLocks noRot="1" noChangeAspect="1" noMove="1" noResize="1" noEditPoints="1" noAdjustHandles="1" noChangeArrowheads="1" noChangeShapeType="1" noTextEdit="1"/>
              </p:cNvSpPr>
              <p:nvPr/>
            </p:nvSpPr>
            <p:spPr>
              <a:xfrm>
                <a:off x="6850487" y="3245148"/>
                <a:ext cx="3056862" cy="848566"/>
              </a:xfrm>
              <a:prstGeom prst="rect">
                <a:avLst/>
              </a:prstGeom>
              <a:blipFill>
                <a:blip r:embed="rId6"/>
                <a:stretch>
                  <a:fillRect t="-100000" b="-1529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DAB2927-6062-834D-8A0A-EC304EA4F635}"/>
                  </a:ext>
                </a:extLst>
              </p:cNvPr>
              <p:cNvSpPr/>
              <p:nvPr/>
            </p:nvSpPr>
            <p:spPr>
              <a:xfrm>
                <a:off x="1589515" y="5029540"/>
                <a:ext cx="1753365" cy="430887"/>
              </a:xfrm>
              <a:prstGeom prst="rect">
                <a:avLst/>
              </a:prstGeom>
              <a:ln>
                <a:solidFill>
                  <a:srgbClr val="000000"/>
                </a:solidFill>
              </a:ln>
            </p:spPr>
            <p:txBody>
              <a:bodyPr wrap="none">
                <a:spAutoFit/>
              </a:bodyPr>
              <a:lstStyle/>
              <a:p>
                <a:pPr algn="ct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𝑦</m:t>
                        </m:r>
                      </m:e>
                    </m:ac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r>
                      <a:rPr lang="en-US" sz="2200" b="0" i="1" smtClean="0">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𝑏</m:t>
                    </m:r>
                  </m:oMath>
                </a14:m>
                <a:r>
                  <a:rPr lang="en-US" sz="2200" dirty="0"/>
                  <a:t> </a:t>
                </a:r>
              </a:p>
            </p:txBody>
          </p:sp>
        </mc:Choice>
        <mc:Fallback xmlns="">
          <p:sp>
            <p:nvSpPr>
              <p:cNvPr id="33" name="Rectangle 32">
                <a:extLst>
                  <a:ext uri="{FF2B5EF4-FFF2-40B4-BE49-F238E27FC236}">
                    <a16:creationId xmlns:a16="http://schemas.microsoft.com/office/drawing/2014/main" id="{4DAB2927-6062-834D-8A0A-EC304EA4F635}"/>
                  </a:ext>
                </a:extLst>
              </p:cNvPr>
              <p:cNvSpPr>
                <a:spLocks noRot="1" noChangeAspect="1" noMove="1" noResize="1" noEditPoints="1" noAdjustHandles="1" noChangeArrowheads="1" noChangeShapeType="1" noTextEdit="1"/>
              </p:cNvSpPr>
              <p:nvPr/>
            </p:nvSpPr>
            <p:spPr>
              <a:xfrm>
                <a:off x="1589515" y="5029540"/>
                <a:ext cx="1753365" cy="430887"/>
              </a:xfrm>
              <a:prstGeom prst="rect">
                <a:avLst/>
              </a:prstGeom>
              <a:blipFill>
                <a:blip r:embed="rId7"/>
                <a:stretch>
                  <a:fillRect t="-1370" b="-6849"/>
                </a:stretch>
              </a:blipFill>
              <a:ln>
                <a:solidFill>
                  <a:srgbClr val="000000"/>
                </a:solidFill>
              </a:ln>
            </p:spPr>
            <p:txBody>
              <a:bodyPr/>
              <a:lstStyle/>
              <a:p>
                <a:r>
                  <a:rPr lang="en-US">
                    <a:noFill/>
                  </a:rPr>
                  <a:t> </a:t>
                </a:r>
              </a:p>
            </p:txBody>
          </p:sp>
        </mc:Fallback>
      </mc:AlternateContent>
    </p:spTree>
    <p:extLst>
      <p:ext uri="{BB962C8B-B14F-4D97-AF65-F5344CB8AC3E}">
        <p14:creationId xmlns:p14="http://schemas.microsoft.com/office/powerpoint/2010/main" val="340447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401885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a:xfrm>
            <a:off x="419100" y="479421"/>
            <a:ext cx="10593378" cy="992183"/>
          </a:xfrm>
        </p:spPr>
        <p:txBody>
          <a:bodyPr/>
          <a:lstStyle/>
          <a:p>
            <a:r>
              <a:rPr lang="en-US" dirty="0">
                <a:latin typeface="Amazon Ember" panose="02000000000000000000" pitchFamily="2" charset="0"/>
                <a:ea typeface="Amazon Ember" panose="02000000000000000000" pitchFamily="2" charset="0"/>
              </a:rPr>
              <a:t>Logistic Regression</a:t>
            </a:r>
            <a:endParaRPr lang="en-US" dirty="0"/>
          </a:p>
        </p:txBody>
      </p:sp>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xfrm>
            <a:off x="419100" y="1291120"/>
            <a:ext cx="11456997" cy="4858631"/>
          </a:xfrm>
          <a:solidFill>
            <a:schemeClr val="bg1"/>
          </a:solidFill>
        </p:spPr>
        <p:txBody>
          <a:bodyPr/>
          <a:lstStyle/>
          <a:p>
            <a:pPr marL="0" indent="0">
              <a:buNone/>
            </a:pPr>
            <a:r>
              <a:rPr lang="en-US" sz="2800" dirty="0">
                <a:solidFill>
                  <a:schemeClr val="accent1"/>
                </a:solidFill>
              </a:rPr>
              <a:t>Linear regression: </a:t>
            </a:r>
            <a:r>
              <a:rPr lang="en-US" sz="2800" dirty="0"/>
              <a:t>Questions like </a:t>
            </a:r>
            <a:r>
              <a:rPr lang="en-US" sz="2800" b="1" dirty="0"/>
              <a:t>How many</a:t>
            </a:r>
            <a:r>
              <a:rPr lang="en-US" sz="2800" dirty="0"/>
              <a:t>? and </a:t>
            </a:r>
            <a:r>
              <a:rPr lang="en-US" sz="2800" b="1" dirty="0"/>
              <a:t>How much</a:t>
            </a:r>
            <a:r>
              <a:rPr lang="en-US" sz="2800" dirty="0"/>
              <a:t>? i.e. house price prediction, number of wins for a sports team etc.</a:t>
            </a:r>
          </a:p>
          <a:p>
            <a:endParaRPr lang="en-US" sz="2800" dirty="0"/>
          </a:p>
          <a:p>
            <a:pPr marL="0" indent="0">
              <a:buNone/>
            </a:pPr>
            <a:r>
              <a:rPr lang="en-US" sz="2800" dirty="0"/>
              <a:t>What about problems asking “</a:t>
            </a:r>
            <a:r>
              <a:rPr lang="en-US" sz="2800" b="1" dirty="0"/>
              <a:t>which one</a:t>
            </a:r>
            <a:r>
              <a:rPr lang="en-US" sz="2800" dirty="0"/>
              <a:t>” instead?</a:t>
            </a:r>
          </a:p>
          <a:p>
            <a:pPr lvl="1"/>
            <a:r>
              <a:rPr lang="en-US" dirty="0"/>
              <a:t>Does this email belong in the </a:t>
            </a:r>
            <a:r>
              <a:rPr lang="en-US" b="1" i="1" dirty="0"/>
              <a:t>spam</a:t>
            </a:r>
            <a:r>
              <a:rPr lang="en-US" dirty="0"/>
              <a:t> folder or </a:t>
            </a:r>
            <a:r>
              <a:rPr lang="en-US" b="1" i="1" dirty="0"/>
              <a:t>the inbox</a:t>
            </a:r>
            <a:r>
              <a:rPr lang="en-US" dirty="0"/>
              <a:t>?</a:t>
            </a:r>
          </a:p>
          <a:p>
            <a:pPr lvl="1"/>
            <a:r>
              <a:rPr lang="en-US" dirty="0"/>
              <a:t>Is this customer more likely </a:t>
            </a:r>
            <a:r>
              <a:rPr lang="en-US" i="1" dirty="0"/>
              <a:t>to </a:t>
            </a:r>
            <a:r>
              <a:rPr lang="en-US" b="1" i="1" dirty="0"/>
              <a:t>sign up </a:t>
            </a:r>
            <a:r>
              <a:rPr lang="en-US" dirty="0"/>
              <a:t>or </a:t>
            </a:r>
            <a:r>
              <a:rPr lang="en-US" b="1" i="1" dirty="0"/>
              <a:t>not to sign up</a:t>
            </a:r>
            <a:r>
              <a:rPr lang="en-US" b="1" dirty="0"/>
              <a:t> </a:t>
            </a:r>
            <a:r>
              <a:rPr lang="en-US" dirty="0"/>
              <a:t>for a subscription service?</a:t>
            </a:r>
          </a:p>
          <a:p>
            <a:pPr lvl="1"/>
            <a:r>
              <a:rPr lang="en-US" dirty="0"/>
              <a:t>Does this image depict a </a:t>
            </a:r>
            <a:r>
              <a:rPr lang="en-US" b="1" i="1" dirty="0"/>
              <a:t>donkey</a:t>
            </a:r>
            <a:r>
              <a:rPr lang="en-US" dirty="0"/>
              <a:t>, a </a:t>
            </a:r>
            <a:r>
              <a:rPr lang="en-US" b="1" i="1" dirty="0"/>
              <a:t>dog</a:t>
            </a:r>
            <a:r>
              <a:rPr lang="en-US" dirty="0"/>
              <a:t>, a </a:t>
            </a:r>
            <a:r>
              <a:rPr lang="en-US" b="1" i="1" dirty="0"/>
              <a:t>cat</a:t>
            </a:r>
            <a:r>
              <a:rPr lang="en-US" dirty="0"/>
              <a:t>, or a </a:t>
            </a:r>
            <a:r>
              <a:rPr lang="en-US" b="1" i="1" dirty="0"/>
              <a:t>rooster</a:t>
            </a:r>
            <a:r>
              <a:rPr lang="en-US" dirty="0"/>
              <a:t>?</a:t>
            </a:r>
          </a:p>
          <a:p>
            <a:pPr marL="457200" lvl="1" indent="0">
              <a:buNone/>
            </a:pPr>
            <a:endParaRPr lang="en-US" dirty="0"/>
          </a:p>
        </p:txBody>
      </p:sp>
    </p:spTree>
    <p:extLst>
      <p:ext uri="{BB962C8B-B14F-4D97-AF65-F5344CB8AC3E}">
        <p14:creationId xmlns:p14="http://schemas.microsoft.com/office/powerpoint/2010/main" val="343552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a:xfrm>
            <a:off x="419100" y="479421"/>
            <a:ext cx="10593378" cy="992183"/>
          </a:xfrm>
        </p:spPr>
        <p:txBody>
          <a:bodyPr/>
          <a:lstStyle/>
          <a:p>
            <a:r>
              <a:rPr lang="en-US" dirty="0">
                <a:latin typeface="Amazon Ember" panose="02000000000000000000" pitchFamily="2" charset="0"/>
                <a:ea typeface="Amazon Ember" panose="02000000000000000000" pitchFamily="2" charset="0"/>
              </a:rPr>
              <a:t>Logistic Regression</a:t>
            </a:r>
            <a:endParaRPr lang="en-US" dirty="0"/>
          </a:p>
        </p:txBody>
      </p:sp>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xfrm>
            <a:off x="419100" y="1291120"/>
            <a:ext cx="11456997" cy="4858631"/>
          </a:xfrm>
          <a:solidFill>
            <a:schemeClr val="bg1"/>
          </a:solidFill>
        </p:spPr>
        <p:txBody>
          <a:bodyPr/>
          <a:lstStyle/>
          <a:p>
            <a:pPr marL="0" indent="0">
              <a:buNone/>
            </a:pPr>
            <a:r>
              <a:rPr lang="en-US" sz="2200" b="1" dirty="0"/>
              <a:t>Idea: </a:t>
            </a:r>
            <a:r>
              <a:rPr lang="en-US" sz="2200" dirty="0"/>
              <a:t>We can apply the </a:t>
            </a:r>
            <a:r>
              <a:rPr lang="en-US" sz="2200" b="1" dirty="0">
                <a:solidFill>
                  <a:schemeClr val="accent1"/>
                </a:solidFill>
              </a:rPr>
              <a:t>Sigmoid function </a:t>
            </a:r>
            <a:r>
              <a:rPr lang="en-US" sz="2200" dirty="0"/>
              <a:t>to                                                </a:t>
            </a:r>
          </a:p>
          <a:p>
            <a:pPr marL="0" indent="0">
              <a:buNone/>
            </a:pPr>
            <a:endParaRPr lang="en-US" sz="2800" dirty="0"/>
          </a:p>
          <a:p>
            <a:pPr marL="457200" lvl="1" indent="0">
              <a:buNone/>
            </a:pPr>
            <a:endParaRPr lang="en-US" dirty="0"/>
          </a:p>
        </p:txBody>
      </p:sp>
      <p:pic>
        <p:nvPicPr>
          <p:cNvPr id="6" name="Picture 5">
            <a:extLst>
              <a:ext uri="{FF2B5EF4-FFF2-40B4-BE49-F238E27FC236}">
                <a16:creationId xmlns:a16="http://schemas.microsoft.com/office/drawing/2014/main" id="{34F29411-80CC-5A43-8806-83DBA62FB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48" y="2617376"/>
            <a:ext cx="4940300" cy="3378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BEDE75-9E89-0D4F-BF48-7C5FA0742BDE}"/>
                  </a:ext>
                </a:extLst>
              </p:cNvPr>
              <p:cNvSpPr txBox="1"/>
              <p:nvPr/>
            </p:nvSpPr>
            <p:spPr>
              <a:xfrm>
                <a:off x="5359400" y="2729242"/>
                <a:ext cx="6672649" cy="2708434"/>
              </a:xfrm>
              <a:prstGeom prst="rect">
                <a:avLst/>
              </a:prstGeom>
              <a:noFill/>
            </p:spPr>
            <p:txBody>
              <a:bodyPr wrap="square" rtlCol="0">
                <a:spAutoFit/>
              </a:bodyPr>
              <a:lstStyle/>
              <a:p>
                <a:pPr marL="685800" indent="-685800" algn="l">
                  <a:spcBef>
                    <a:spcPts val="1200"/>
                  </a:spcBef>
                  <a:spcAft>
                    <a:spcPts val="1200"/>
                  </a:spcAft>
                  <a:buFont typeface="Arial" panose="020B0604020202020204" pitchFamily="34" charset="0"/>
                  <a:buChar char="•"/>
                </a:pPr>
                <a:r>
                  <a:rPr lang="en-US" sz="2200" b="0" dirty="0">
                    <a:latin typeface="Amazon Ember" panose="020B0603020204020204" pitchFamily="34" charset="0"/>
                    <a:ea typeface="Amazon Ember" panose="020B0603020204020204" pitchFamily="34" charset="0"/>
                    <a:cs typeface="Amazon Ember" panose="020B0603020204020204" pitchFamily="34" charset="0"/>
                  </a:rPr>
                  <a:t>The </a:t>
                </a:r>
                <a:r>
                  <a:rPr lang="en-US" sz="2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Sigmoid (Logistic) function</a:t>
                </a:r>
                <a:endParaRPr lang="en-US" sz="2200" b="0" i="1" dirty="0">
                  <a:latin typeface="Amazon Ember" panose="020B0603020204020204" pitchFamily="34" charset="0"/>
                  <a:ea typeface="Amazon Ember" panose="020B0603020204020204" pitchFamily="34" charset="0"/>
                  <a:cs typeface="Amazon Ember" panose="020B0603020204020204" pitchFamily="34" charset="0"/>
                </a:endParaRPr>
              </a:p>
              <a:p>
                <a:pPr algn="l">
                  <a:spcBef>
                    <a:spcPts val="1200"/>
                  </a:spcBef>
                  <a:spcAft>
                    <a:spcPts val="1200"/>
                  </a:spcAft>
                </a:pPr>
                <a:endParaRPr lang="en-US" sz="2200" b="0" i="1" dirty="0">
                  <a:latin typeface="Amazon Ember" panose="020B0603020204020204" pitchFamily="34" charset="0"/>
                  <a:ea typeface="Amazon Ember" panose="020B0603020204020204" pitchFamily="34" charset="0"/>
                  <a:cs typeface="Amazon Ember" panose="020B0603020204020204" pitchFamily="34" charset="0"/>
                </a:endParaRPr>
              </a:p>
              <a:p>
                <a:pPr marL="685800" indent="-685800" algn="l">
                  <a:spcBef>
                    <a:spcPts val="1200"/>
                  </a:spcBef>
                  <a:spcAft>
                    <a:spcPts val="1200"/>
                  </a:spcAft>
                  <a:buFont typeface="Arial" panose="020B0604020202020204" pitchFamily="34" charset="0"/>
                  <a:buChar char="•"/>
                </a:pPr>
                <a:r>
                  <a:rPr lang="en-US" sz="2200" b="0" dirty="0">
                    <a:latin typeface="Amazon Ember" panose="020B0603020204020204" pitchFamily="34" charset="0"/>
                    <a:ea typeface="Amazon Ember" panose="020B0603020204020204" pitchFamily="34" charset="0"/>
                    <a:cs typeface="Amazon Ember" panose="020B0603020204020204" pitchFamily="34" charset="0"/>
                  </a:rPr>
                  <a:t>“squishes”</a:t>
                </a:r>
                <a14:m>
                  <m:oMath xmlns:m="http://schemas.openxmlformats.org/officeDocument/2006/math">
                    <m:r>
                      <a:rPr lang="en-US" sz="2200" b="0" i="1" smtClean="0">
                        <a:latin typeface="Cambria Math" panose="02040503050406030204" pitchFamily="18" charset="0"/>
                        <a:ea typeface="Cambria Math" panose="02040503050406030204" pitchFamily="18" charset="0"/>
                      </a:rPr>
                      <m:t> </m:t>
                    </m:r>
                  </m:oMath>
                </a14:m>
                <a:r>
                  <a:rPr lang="en-US" sz="2200" b="0" dirty="0">
                    <a:latin typeface="Amazon Ember" panose="020B0603020204020204" pitchFamily="34" charset="0"/>
                    <a:ea typeface="Amazon Ember" panose="020B0603020204020204" pitchFamily="34" charset="0"/>
                    <a:cs typeface="Amazon Ember" panose="020B0603020204020204" pitchFamily="34" charset="0"/>
                  </a:rPr>
                  <a:t>values to the 0 – 1 range.</a:t>
                </a:r>
              </a:p>
              <a:p>
                <a:pPr marL="685800" indent="-685800" algn="l">
                  <a:spcBef>
                    <a:spcPts val="1200"/>
                  </a:spcBef>
                  <a:spcAft>
                    <a:spcPts val="1200"/>
                  </a:spcAft>
                  <a:buFont typeface="Arial" panose="020B0604020202020204" pitchFamily="34" charset="0"/>
                  <a:buChar char="•"/>
                </a:pPr>
                <a:r>
                  <a:rPr lang="en-US" sz="2200" b="0" dirty="0">
                    <a:latin typeface="Amazon Ember" panose="020B0603020204020204" pitchFamily="34" charset="0"/>
                    <a:ea typeface="Amazon Ember" panose="020B0603020204020204" pitchFamily="34" charset="0"/>
                    <a:cs typeface="Amazon Ember" panose="020B0603020204020204" pitchFamily="34" charset="0"/>
                  </a:rPr>
                  <a:t>This lets us interpret the resulting value as a probability. </a:t>
                </a:r>
              </a:p>
            </p:txBody>
          </p:sp>
        </mc:Choice>
        <mc:Fallback xmlns="">
          <p:sp>
            <p:nvSpPr>
              <p:cNvPr id="7" name="TextBox 6">
                <a:extLst>
                  <a:ext uri="{FF2B5EF4-FFF2-40B4-BE49-F238E27FC236}">
                    <a16:creationId xmlns:a16="http://schemas.microsoft.com/office/drawing/2014/main" id="{6BBEDE75-9E89-0D4F-BF48-7C5FA0742BDE}"/>
                  </a:ext>
                </a:extLst>
              </p:cNvPr>
              <p:cNvSpPr txBox="1">
                <a:spLocks noRot="1" noChangeAspect="1" noMove="1" noResize="1" noEditPoints="1" noAdjustHandles="1" noChangeArrowheads="1" noChangeShapeType="1" noTextEdit="1"/>
              </p:cNvSpPr>
              <p:nvPr/>
            </p:nvSpPr>
            <p:spPr>
              <a:xfrm>
                <a:off x="5359400" y="2729242"/>
                <a:ext cx="6672649" cy="2708434"/>
              </a:xfrm>
              <a:prstGeom prst="rect">
                <a:avLst/>
              </a:prstGeom>
              <a:blipFill>
                <a:blip r:embed="rId4"/>
                <a:stretch>
                  <a:fillRect l="-949" t="-1869" b="-3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66AE7E9-4448-4849-BFBB-8E67F235171C}"/>
                  </a:ext>
                </a:extLst>
              </p:cNvPr>
              <p:cNvSpPr/>
              <p:nvPr/>
            </p:nvSpPr>
            <p:spPr>
              <a:xfrm>
                <a:off x="6877355" y="3184108"/>
                <a:ext cx="3046411" cy="734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ea typeface="Cambria Math" panose="02040503050406030204" pitchFamily="18" charset="0"/>
                        </a:rPr>
                        <m:t>𝑠𝑖𝑔𝑚𝑜𝑖𝑑</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𝑥</m:t>
                          </m:r>
                        </m:e>
                      </m:d>
                      <m:r>
                        <a:rPr lang="en-US" sz="2200" i="1">
                          <a:latin typeface="Cambria Math" panose="02040503050406030204" pitchFamily="18" charset="0"/>
                          <a:ea typeface="Cambria Math" panose="02040503050406030204" pitchFamily="18" charset="0"/>
                        </a:rPr>
                        <m:t>= </m:t>
                      </m:r>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1</m:t>
                          </m:r>
                        </m:num>
                        <m:den>
                          <m:r>
                            <a:rPr lang="en-US" sz="2200" i="1">
                              <a:latin typeface="Cambria Math" panose="02040503050406030204" pitchFamily="18" charset="0"/>
                              <a:ea typeface="Cambria Math" panose="02040503050406030204" pitchFamily="18" charset="0"/>
                            </a:rPr>
                            <m:t>1+</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𝑒</m:t>
                              </m:r>
                            </m:e>
                            <m:sup>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sup>
                          </m:sSup>
                        </m:den>
                      </m:f>
                    </m:oMath>
                  </m:oMathPara>
                </a14:m>
                <a:endParaRPr lang="en-US" sz="2200" i="1" dirty="0">
                  <a:latin typeface="Cambria Math" panose="02040503050406030204" pitchFamily="18" charset="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766AE7E9-4448-4849-BFBB-8E67F235171C}"/>
                  </a:ext>
                </a:extLst>
              </p:cNvPr>
              <p:cNvSpPr>
                <a:spLocks noRot="1" noChangeAspect="1" noMove="1" noResize="1" noEditPoints="1" noAdjustHandles="1" noChangeArrowheads="1" noChangeShapeType="1" noTextEdit="1"/>
              </p:cNvSpPr>
              <p:nvPr/>
            </p:nvSpPr>
            <p:spPr>
              <a:xfrm>
                <a:off x="6877355" y="3184108"/>
                <a:ext cx="3046411" cy="734047"/>
              </a:xfrm>
              <a:prstGeom prst="rect">
                <a:avLst/>
              </a:prstGeom>
              <a:blipFill>
                <a:blip r:embed="rId5"/>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A310E02-0E95-834B-8DDA-0ED3824AF189}"/>
                  </a:ext>
                </a:extLst>
              </p:cNvPr>
              <p:cNvSpPr/>
              <p:nvPr/>
            </p:nvSpPr>
            <p:spPr>
              <a:xfrm>
                <a:off x="2576136" y="1876550"/>
                <a:ext cx="4893263"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𝑦</m:t>
                          </m:r>
                        </m:e>
                      </m:acc>
                      <m:r>
                        <a:rPr lang="en-US" sz="220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𝑠𝑖𝑔𝑚𝑜𝑖𝑑</m:t>
                      </m:r>
                      <m:r>
                        <a:rPr lang="en-US" sz="220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𝑤</m:t>
                          </m:r>
                        </m:e>
                        <m:sub>
                          <m:r>
                            <a:rPr lang="en-US" sz="2200" i="1">
                              <a:latin typeface="Cambria Math" panose="02040503050406030204" pitchFamily="18" charset="0"/>
                              <a:ea typeface="Cambria Math" panose="02040503050406030204" pitchFamily="18" charset="0"/>
                            </a:rPr>
                            <m:t>1</m:t>
                          </m:r>
                        </m:sub>
                      </m:sSub>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ea typeface="Cambria Math" panose="02040503050406030204" pitchFamily="18" charset="0"/>
                            </a:rPr>
                            <m:t>1</m:t>
                          </m:r>
                        </m:sub>
                      </m:sSub>
                      <m:r>
                        <a:rPr lang="en-US" sz="2200">
                          <a:latin typeface="Cambria Math" panose="02040503050406030204" pitchFamily="18" charset="0"/>
                          <a:ea typeface="Cambria Math" panose="02040503050406030204" pitchFamily="18" charset="0"/>
                        </a:rPr>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𝑑</m:t>
                          </m:r>
                        </m:sub>
                      </m:sSub>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𝑑</m:t>
                          </m:r>
                        </m:sub>
                      </m:sSub>
                      <m:r>
                        <a:rPr lang="en-US" sz="2200">
                          <a:latin typeface="Cambria Math" panose="02040503050406030204" pitchFamily="18" charset="0"/>
                          <a:ea typeface="Cambria Math" panose="02040503050406030204" pitchFamily="18" charset="0"/>
                        </a:rPr>
                        <m:t>+</m:t>
                      </m:r>
                      <m:r>
                        <m:rPr>
                          <m:sty m:val="p"/>
                        </m:rPr>
                        <a:rPr lang="en-US" sz="2200">
                          <a:latin typeface="Cambria Math" panose="02040503050406030204" pitchFamily="18" charset="0"/>
                          <a:ea typeface="Cambria Math" panose="02040503050406030204" pitchFamily="18" charset="0"/>
                        </a:rPr>
                        <m:t>b</m:t>
                      </m:r>
                      <m:r>
                        <a:rPr lang="en-US" sz="2200">
                          <a:latin typeface="Cambria Math" panose="02040503050406030204" pitchFamily="18" charset="0"/>
                          <a:ea typeface="Cambria Math" panose="02040503050406030204" pitchFamily="18" charset="0"/>
                        </a:rPr>
                        <m:t>)</m:t>
                      </m:r>
                    </m:oMath>
                  </m:oMathPara>
                </a14:m>
                <a:endParaRPr lang="en-US" sz="22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10" name="Rectangle 9">
                <a:extLst>
                  <a:ext uri="{FF2B5EF4-FFF2-40B4-BE49-F238E27FC236}">
                    <a16:creationId xmlns:a16="http://schemas.microsoft.com/office/drawing/2014/main" id="{7A310E02-0E95-834B-8DDA-0ED3824AF189}"/>
                  </a:ext>
                </a:extLst>
              </p:cNvPr>
              <p:cNvSpPr>
                <a:spLocks noRot="1" noChangeAspect="1" noMove="1" noResize="1" noEditPoints="1" noAdjustHandles="1" noChangeArrowheads="1" noChangeShapeType="1" noTextEdit="1"/>
              </p:cNvSpPr>
              <p:nvPr/>
            </p:nvSpPr>
            <p:spPr>
              <a:xfrm>
                <a:off x="2576136" y="1876550"/>
                <a:ext cx="4893263" cy="430887"/>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A674A99-8D77-834D-BAB7-2770E7072E06}"/>
                  </a:ext>
                </a:extLst>
              </p:cNvPr>
              <p:cNvSpPr/>
              <p:nvPr/>
            </p:nvSpPr>
            <p:spPr>
              <a:xfrm>
                <a:off x="6133656" y="1268021"/>
                <a:ext cx="35538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1</m:t>
                          </m:r>
                        </m:sub>
                      </m:sSub>
                      <m:r>
                        <a:rPr lang="en-US" sz="200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𝑑</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𝑑</m:t>
                          </m:r>
                        </m:sub>
                      </m:sSub>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oMath>
                  </m:oMathPara>
                </a14:m>
                <a:endParaRPr lang="en-US" sz="2000" dirty="0"/>
              </a:p>
            </p:txBody>
          </p:sp>
        </mc:Choice>
        <mc:Fallback xmlns="">
          <p:sp>
            <p:nvSpPr>
              <p:cNvPr id="12" name="Rectangle 11">
                <a:extLst>
                  <a:ext uri="{FF2B5EF4-FFF2-40B4-BE49-F238E27FC236}">
                    <a16:creationId xmlns:a16="http://schemas.microsoft.com/office/drawing/2014/main" id="{4A674A99-8D77-834D-BAB7-2770E7072E06}"/>
                  </a:ext>
                </a:extLst>
              </p:cNvPr>
              <p:cNvSpPr>
                <a:spLocks noRot="1" noChangeAspect="1" noMove="1" noResize="1" noEditPoints="1" noAdjustHandles="1" noChangeArrowheads="1" noChangeShapeType="1" noTextEdit="1"/>
              </p:cNvSpPr>
              <p:nvPr/>
            </p:nvSpPr>
            <p:spPr>
              <a:xfrm>
                <a:off x="6133656" y="1268021"/>
                <a:ext cx="3553858" cy="40011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66DF29-64AF-F54D-8D0F-67B8191D9D3B}"/>
                  </a:ext>
                </a:extLst>
              </p:cNvPr>
              <p:cNvSpPr txBox="1"/>
              <p:nvPr/>
            </p:nvSpPr>
            <p:spPr>
              <a:xfrm>
                <a:off x="6877355" y="5460775"/>
                <a:ext cx="36041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𝑠𝑖𝑔𝑚𝑜𝑖𝑑</m:t>
                      </m:r>
                      <m:r>
                        <a:rPr lang="en-US" sz="2000" b="0" i="1" smtClean="0">
                          <a:latin typeface="Cambria Math" panose="02040503050406030204" pitchFamily="18" charset="0"/>
                        </a:rPr>
                        <m:t>(</m:t>
                      </m:r>
                      <m:r>
                        <a:rPr lang="en-US" sz="2000" b="0" i="1" smtClean="0">
                          <a:latin typeface="Cambria Math" panose="02040503050406030204" pitchFamily="18" charset="0"/>
                        </a:rPr>
                        <m:t>𝑊𝑥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m:oMathPara>
                </a14:m>
                <a:endParaRPr lang="en-US" sz="2000" dirty="0"/>
              </a:p>
            </p:txBody>
          </p:sp>
        </mc:Choice>
        <mc:Fallback xmlns="">
          <p:sp>
            <p:nvSpPr>
              <p:cNvPr id="13" name="TextBox 12">
                <a:extLst>
                  <a:ext uri="{FF2B5EF4-FFF2-40B4-BE49-F238E27FC236}">
                    <a16:creationId xmlns:a16="http://schemas.microsoft.com/office/drawing/2014/main" id="{0F66DF29-64AF-F54D-8D0F-67B8191D9D3B}"/>
                  </a:ext>
                </a:extLst>
              </p:cNvPr>
              <p:cNvSpPr txBox="1">
                <a:spLocks noRot="1" noChangeAspect="1" noMove="1" noResize="1" noEditPoints="1" noAdjustHandles="1" noChangeArrowheads="1" noChangeShapeType="1" noTextEdit="1"/>
              </p:cNvSpPr>
              <p:nvPr/>
            </p:nvSpPr>
            <p:spPr>
              <a:xfrm>
                <a:off x="6877355" y="5460775"/>
                <a:ext cx="3604128" cy="307777"/>
              </a:xfrm>
              <a:prstGeom prst="rect">
                <a:avLst/>
              </a:prstGeom>
              <a:blipFill>
                <a:blip r:embed="rId8"/>
                <a:stretch>
                  <a:fillRect l="-1053" r="-1754" b="-32000"/>
                </a:stretch>
              </a:blipFill>
            </p:spPr>
            <p:txBody>
              <a:bodyPr/>
              <a:lstStyle/>
              <a:p>
                <a:r>
                  <a:rPr lang="en-US">
                    <a:noFill/>
                  </a:rPr>
                  <a:t> </a:t>
                </a:r>
              </a:p>
            </p:txBody>
          </p:sp>
        </mc:Fallback>
      </mc:AlternateContent>
    </p:spTree>
    <p:extLst>
      <p:ext uri="{BB962C8B-B14F-4D97-AF65-F5344CB8AC3E}">
        <p14:creationId xmlns:p14="http://schemas.microsoft.com/office/powerpoint/2010/main" val="417657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593F-21AF-7F42-B8B4-59219E3E5E50}"/>
              </a:ext>
            </a:extLst>
          </p:cNvPr>
          <p:cNvSpPr>
            <a:spLocks noGrp="1"/>
          </p:cNvSpPr>
          <p:nvPr>
            <p:ph type="title"/>
          </p:nvPr>
        </p:nvSpPr>
        <p:spPr>
          <a:xfrm>
            <a:off x="419100" y="479421"/>
            <a:ext cx="10593378" cy="992183"/>
          </a:xfrm>
        </p:spPr>
        <p:txBody>
          <a:bodyPr/>
          <a:lstStyle/>
          <a:p>
            <a:r>
              <a:rPr lang="en-US" dirty="0">
                <a:latin typeface="Amazon Ember" panose="02000000000000000000" pitchFamily="2" charset="0"/>
                <a:ea typeface="Amazon Ember" panose="02000000000000000000" pitchFamily="2" charset="0"/>
              </a:rPr>
              <a:t>Logistic Regression</a:t>
            </a:r>
            <a:endParaRPr lang="en-US" dirty="0"/>
          </a:p>
        </p:txBody>
      </p:sp>
      <p:sp>
        <p:nvSpPr>
          <p:cNvPr id="3" name="Content Placeholder 2">
            <a:extLst>
              <a:ext uri="{FF2B5EF4-FFF2-40B4-BE49-F238E27FC236}">
                <a16:creationId xmlns:a16="http://schemas.microsoft.com/office/drawing/2014/main" id="{2D42538F-0148-D140-B18A-FD34FE85F2A4}"/>
              </a:ext>
            </a:extLst>
          </p:cNvPr>
          <p:cNvSpPr>
            <a:spLocks noGrp="1"/>
          </p:cNvSpPr>
          <p:nvPr>
            <p:ph sz="half" idx="10"/>
          </p:nvPr>
        </p:nvSpPr>
        <p:spPr>
          <a:xfrm>
            <a:off x="419100" y="1291120"/>
            <a:ext cx="11456997" cy="4858631"/>
          </a:xfrm>
          <a:solidFill>
            <a:schemeClr val="bg1"/>
          </a:solidFill>
        </p:spPr>
        <p:txBody>
          <a:bodyPr/>
          <a:lstStyle/>
          <a:p>
            <a:pPr marL="0" indent="0">
              <a:buNone/>
            </a:pPr>
            <a:r>
              <a:rPr lang="en-US" sz="2200" b="1" dirty="0"/>
              <a:t>Idea: </a:t>
            </a:r>
            <a:r>
              <a:rPr lang="en-US" sz="2200" dirty="0"/>
              <a:t>We can apply the </a:t>
            </a:r>
            <a:r>
              <a:rPr lang="en-US" sz="2200" b="1" dirty="0">
                <a:solidFill>
                  <a:schemeClr val="accent1"/>
                </a:solidFill>
              </a:rPr>
              <a:t>Sigmoid function </a:t>
            </a:r>
            <a:r>
              <a:rPr lang="en-US" sz="2200" dirty="0"/>
              <a:t>to                                                </a:t>
            </a:r>
          </a:p>
          <a:p>
            <a:pPr marL="0" indent="0">
              <a:buNone/>
            </a:pPr>
            <a:endParaRPr lang="en-US" sz="2800" dirty="0"/>
          </a:p>
          <a:p>
            <a:pPr marL="457200" lvl="1" indent="0">
              <a:buNone/>
            </a:pPr>
            <a:endParaRPr lang="en-US" dirty="0"/>
          </a:p>
        </p:txBody>
      </p:sp>
      <p:sp>
        <p:nvSpPr>
          <p:cNvPr id="9" name="Oval 8">
            <a:extLst>
              <a:ext uri="{FF2B5EF4-FFF2-40B4-BE49-F238E27FC236}">
                <a16:creationId xmlns:a16="http://schemas.microsoft.com/office/drawing/2014/main" id="{582957DB-3802-ED47-B3AE-165EA44A4056}"/>
              </a:ext>
            </a:extLst>
          </p:cNvPr>
          <p:cNvSpPr/>
          <p:nvPr/>
        </p:nvSpPr>
        <p:spPr>
          <a:xfrm>
            <a:off x="2847155" y="5126389"/>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8C9291A3-C0A9-0440-B485-FB0DB144A245}"/>
              </a:ext>
            </a:extLst>
          </p:cNvPr>
          <p:cNvSpPr/>
          <p:nvPr/>
        </p:nvSpPr>
        <p:spPr>
          <a:xfrm>
            <a:off x="6957399" y="5109207"/>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9AF0FC8A-0C4A-0342-9D15-4DA2CC5C1411}"/>
              </a:ext>
            </a:extLst>
          </p:cNvPr>
          <p:cNvSpPr/>
          <p:nvPr/>
        </p:nvSpPr>
        <p:spPr>
          <a:xfrm>
            <a:off x="4133232" y="5126389"/>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TextBox 11">
            <a:extLst>
              <a:ext uri="{FF2B5EF4-FFF2-40B4-BE49-F238E27FC236}">
                <a16:creationId xmlns:a16="http://schemas.microsoft.com/office/drawing/2014/main" id="{BE9048AD-FC5B-1747-BEF4-B6F4BB1BE3C2}"/>
              </a:ext>
            </a:extLst>
          </p:cNvPr>
          <p:cNvSpPr txBox="1"/>
          <p:nvPr/>
        </p:nvSpPr>
        <p:spPr>
          <a:xfrm>
            <a:off x="5328052" y="5083698"/>
            <a:ext cx="108643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cxnSp>
        <p:nvCxnSpPr>
          <p:cNvPr id="13" name="Straight Arrow Connector 12">
            <a:extLst>
              <a:ext uri="{FF2B5EF4-FFF2-40B4-BE49-F238E27FC236}">
                <a16:creationId xmlns:a16="http://schemas.microsoft.com/office/drawing/2014/main" id="{C27AB43A-729E-644C-AC93-E013B48F0B05}"/>
              </a:ext>
            </a:extLst>
          </p:cNvPr>
          <p:cNvCxnSpPr>
            <a:cxnSpLocks/>
            <a:stCxn id="9" idx="7"/>
            <a:endCxn id="18" idx="3"/>
          </p:cNvCxnSpPr>
          <p:nvPr/>
        </p:nvCxnSpPr>
        <p:spPr>
          <a:xfrm flipV="1">
            <a:off x="3404205" y="4534459"/>
            <a:ext cx="1444967" cy="68729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92006261-F580-0E4D-9E12-5E9A4E23506D}"/>
              </a:ext>
            </a:extLst>
          </p:cNvPr>
          <p:cNvCxnSpPr>
            <a:cxnSpLocks/>
            <a:endCxn id="18" idx="5"/>
          </p:cNvCxnSpPr>
          <p:nvPr/>
        </p:nvCxnSpPr>
        <p:spPr>
          <a:xfrm flipH="1" flipV="1">
            <a:off x="5883698" y="4534459"/>
            <a:ext cx="1203327" cy="6524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E44D0699-E631-0249-B8D1-18045DD9ABCF}"/>
              </a:ext>
            </a:extLst>
          </p:cNvPr>
          <p:cNvCxnSpPr>
            <a:cxnSpLocks/>
          </p:cNvCxnSpPr>
          <p:nvPr/>
        </p:nvCxnSpPr>
        <p:spPr>
          <a:xfrm flipV="1">
            <a:off x="4697806" y="4564257"/>
            <a:ext cx="415491" cy="622696"/>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B3F1788-D6EB-D94A-8543-CBB225AC53C9}"/>
              </a:ext>
            </a:extLst>
          </p:cNvPr>
          <p:cNvSpPr txBox="1"/>
          <p:nvPr/>
        </p:nvSpPr>
        <p:spPr>
          <a:xfrm>
            <a:off x="210953" y="5336464"/>
            <a:ext cx="1430310"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Inputs</a:t>
            </a:r>
          </a:p>
        </p:txBody>
      </p:sp>
      <p:sp>
        <p:nvSpPr>
          <p:cNvPr id="17" name="TextBox 16">
            <a:extLst>
              <a:ext uri="{FF2B5EF4-FFF2-40B4-BE49-F238E27FC236}">
                <a16:creationId xmlns:a16="http://schemas.microsoft.com/office/drawing/2014/main" id="{3D1B4B66-0D2B-7F41-871F-8F7766F9AF9A}"/>
              </a:ext>
            </a:extLst>
          </p:cNvPr>
          <p:cNvSpPr txBox="1"/>
          <p:nvPr/>
        </p:nvSpPr>
        <p:spPr>
          <a:xfrm>
            <a:off x="-77636" y="2609133"/>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Output</a:t>
            </a:r>
          </a:p>
        </p:txBody>
      </p:sp>
      <p:sp>
        <p:nvSpPr>
          <p:cNvPr id="18" name="Oval 17">
            <a:extLst>
              <a:ext uri="{FF2B5EF4-FFF2-40B4-BE49-F238E27FC236}">
                <a16:creationId xmlns:a16="http://schemas.microsoft.com/office/drawing/2014/main" id="{217A66A2-B225-C54B-90BC-29AE083B5174}"/>
              </a:ext>
            </a:extLst>
          </p:cNvPr>
          <p:cNvSpPr/>
          <p:nvPr/>
        </p:nvSpPr>
        <p:spPr>
          <a:xfrm>
            <a:off x="4634915" y="3285676"/>
            <a:ext cx="1463040" cy="1463040"/>
          </a:xfrm>
          <a:prstGeom prst="ellipse">
            <a:avLst/>
          </a:prstGeom>
          <a:solidFill>
            <a:schemeClr val="accent1">
              <a:lumMod val="60000"/>
              <a:lumOff val="40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9" name="Straight Connector 18">
            <a:extLst>
              <a:ext uri="{FF2B5EF4-FFF2-40B4-BE49-F238E27FC236}">
                <a16:creationId xmlns:a16="http://schemas.microsoft.com/office/drawing/2014/main" id="{9CAFBB19-3377-4841-8FE8-79D3B806D297}"/>
              </a:ext>
            </a:extLst>
          </p:cNvPr>
          <p:cNvCxnSpPr>
            <a:cxnSpLocks/>
          </p:cNvCxnSpPr>
          <p:nvPr/>
        </p:nvCxnSpPr>
        <p:spPr>
          <a:xfrm>
            <a:off x="4649905" y="3833441"/>
            <a:ext cx="141732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2FFB7BF2-0C5D-9940-9168-A2455D39FCC5}"/>
              </a:ext>
            </a:extLst>
          </p:cNvPr>
          <p:cNvCxnSpPr>
            <a:cxnSpLocks/>
          </p:cNvCxnSpPr>
          <p:nvPr/>
        </p:nvCxnSpPr>
        <p:spPr>
          <a:xfrm flipV="1">
            <a:off x="5338281" y="2896662"/>
            <a:ext cx="0" cy="384559"/>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BF5A3DCD-5F34-D047-91E2-044DDD18E9C0}"/>
              </a:ext>
            </a:extLst>
          </p:cNvPr>
          <p:cNvSpPr txBox="1"/>
          <p:nvPr/>
        </p:nvSpPr>
        <p:spPr>
          <a:xfrm>
            <a:off x="17824" y="4644058"/>
            <a:ext cx="175567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Weights</a:t>
            </a:r>
          </a:p>
        </p:txBody>
      </p:sp>
      <p:sp>
        <p:nvSpPr>
          <p:cNvPr id="22" name="TextBox 21">
            <a:extLst>
              <a:ext uri="{FF2B5EF4-FFF2-40B4-BE49-F238E27FC236}">
                <a16:creationId xmlns:a16="http://schemas.microsoft.com/office/drawing/2014/main" id="{F1677C6B-1740-AD4D-A4D3-A61E48A7777A}"/>
              </a:ext>
            </a:extLst>
          </p:cNvPr>
          <p:cNvSpPr txBox="1"/>
          <p:nvPr/>
        </p:nvSpPr>
        <p:spPr>
          <a:xfrm>
            <a:off x="2937206" y="3084400"/>
            <a:ext cx="175567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Activation Function</a:t>
            </a:r>
          </a:p>
        </p:txBody>
      </p:sp>
      <p:sp>
        <p:nvSpPr>
          <p:cNvPr id="23" name="Oval 22">
            <a:extLst>
              <a:ext uri="{FF2B5EF4-FFF2-40B4-BE49-F238E27FC236}">
                <a16:creationId xmlns:a16="http://schemas.microsoft.com/office/drawing/2014/main" id="{E83F50A9-8044-204D-8E56-E11205D979E8}"/>
              </a:ext>
            </a:extLst>
          </p:cNvPr>
          <p:cNvSpPr/>
          <p:nvPr/>
        </p:nvSpPr>
        <p:spPr>
          <a:xfrm>
            <a:off x="1641126" y="5126389"/>
            <a:ext cx="652625" cy="651221"/>
          </a:xfrm>
          <a:prstGeom prst="ellipse">
            <a:avLst/>
          </a:prstGeom>
          <a:solidFill>
            <a:schemeClr val="accent1">
              <a:lumMod val="20000"/>
              <a:lumOff val="80000"/>
            </a:schemeClr>
          </a:solidFill>
          <a:ln w="25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4" name="Straight Arrow Connector 23">
            <a:extLst>
              <a:ext uri="{FF2B5EF4-FFF2-40B4-BE49-F238E27FC236}">
                <a16:creationId xmlns:a16="http://schemas.microsoft.com/office/drawing/2014/main" id="{14A8AF6B-81F3-374E-8C64-CCE73A658571}"/>
              </a:ext>
            </a:extLst>
          </p:cNvPr>
          <p:cNvCxnSpPr>
            <a:cxnSpLocks/>
          </p:cNvCxnSpPr>
          <p:nvPr/>
        </p:nvCxnSpPr>
        <p:spPr>
          <a:xfrm flipV="1">
            <a:off x="2198176" y="4169013"/>
            <a:ext cx="2478669" cy="1067735"/>
          </a:xfrm>
          <a:prstGeom prst="straightConnector1">
            <a:avLst/>
          </a:prstGeom>
          <a:noFill/>
          <a:ln w="25400" cap="flat">
            <a:solidFill>
              <a:srgbClr val="000000"/>
            </a:solidFill>
            <a:prstDash val="solid"/>
            <a:miter lim="400000"/>
            <a:tailEnd type="triangle" w="med" len="lg"/>
          </a:ln>
          <a:effectLst/>
          <a:sp3d/>
        </p:spPr>
        <p:style>
          <a:lnRef idx="0">
            <a:scrgbClr r="0" g="0" b="0"/>
          </a:lnRef>
          <a:fillRef idx="0">
            <a:scrgbClr r="0" g="0" b="0"/>
          </a:fillRef>
          <a:effectRef idx="0">
            <a:scrgbClr r="0" g="0" b="0"/>
          </a:effectRef>
          <a:fontRef idx="none"/>
        </p:style>
      </p:cxnSp>
      <p:pic>
        <p:nvPicPr>
          <p:cNvPr id="25" name="Picture 24">
            <a:extLst>
              <a:ext uri="{FF2B5EF4-FFF2-40B4-BE49-F238E27FC236}">
                <a16:creationId xmlns:a16="http://schemas.microsoft.com/office/drawing/2014/main" id="{EBB60F46-C40B-2E49-BA48-3D43FBB751BF}"/>
              </a:ext>
            </a:extLst>
          </p:cNvPr>
          <p:cNvPicPr>
            <a:picLocks noChangeAspect="1"/>
          </p:cNvPicPr>
          <p:nvPr/>
        </p:nvPicPr>
        <p:blipFill>
          <a:blip r:embed="rId3"/>
          <a:stretch>
            <a:fillRect/>
          </a:stretch>
        </p:blipFill>
        <p:spPr>
          <a:xfrm>
            <a:off x="4936755" y="3847373"/>
            <a:ext cx="998055" cy="568784"/>
          </a:xfrm>
          <a:prstGeom prst="rect">
            <a:avLst/>
          </a:prstGeom>
        </p:spPr>
      </p:pic>
      <p:pic>
        <p:nvPicPr>
          <p:cNvPr id="26" name="Picture 25">
            <a:extLst>
              <a:ext uri="{FF2B5EF4-FFF2-40B4-BE49-F238E27FC236}">
                <a16:creationId xmlns:a16="http://schemas.microsoft.com/office/drawing/2014/main" id="{9D279B32-34AC-BB40-8218-18B04DFFD7B6}"/>
              </a:ext>
            </a:extLst>
          </p:cNvPr>
          <p:cNvPicPr>
            <a:picLocks noChangeAspect="1"/>
          </p:cNvPicPr>
          <p:nvPr/>
        </p:nvPicPr>
        <p:blipFill>
          <a:blip r:embed="rId4"/>
          <a:stretch>
            <a:fillRect/>
          </a:stretch>
        </p:blipFill>
        <p:spPr>
          <a:xfrm>
            <a:off x="4252851" y="4798651"/>
            <a:ext cx="276099" cy="164167"/>
          </a:xfrm>
          <a:prstGeom prst="rect">
            <a:avLst/>
          </a:prstGeom>
        </p:spPr>
      </p:pic>
      <p:pic>
        <p:nvPicPr>
          <p:cNvPr id="27" name="Picture 26">
            <a:extLst>
              <a:ext uri="{FF2B5EF4-FFF2-40B4-BE49-F238E27FC236}">
                <a16:creationId xmlns:a16="http://schemas.microsoft.com/office/drawing/2014/main" id="{4C4ED758-9E49-0B4B-84CD-B0AE2EA3E06A}"/>
              </a:ext>
            </a:extLst>
          </p:cNvPr>
          <p:cNvPicPr>
            <a:picLocks noChangeAspect="1"/>
          </p:cNvPicPr>
          <p:nvPr/>
        </p:nvPicPr>
        <p:blipFill>
          <a:blip r:embed="rId5"/>
          <a:stretch>
            <a:fillRect/>
          </a:stretch>
        </p:blipFill>
        <p:spPr>
          <a:xfrm>
            <a:off x="5040578" y="4828445"/>
            <a:ext cx="283561" cy="164167"/>
          </a:xfrm>
          <a:prstGeom prst="rect">
            <a:avLst/>
          </a:prstGeom>
        </p:spPr>
      </p:pic>
      <p:pic>
        <p:nvPicPr>
          <p:cNvPr id="28" name="Picture 27">
            <a:extLst>
              <a:ext uri="{FF2B5EF4-FFF2-40B4-BE49-F238E27FC236}">
                <a16:creationId xmlns:a16="http://schemas.microsoft.com/office/drawing/2014/main" id="{1154B103-3E80-B440-AC7D-12720C0319A5}"/>
              </a:ext>
            </a:extLst>
          </p:cNvPr>
          <p:cNvPicPr>
            <a:picLocks noChangeAspect="1"/>
          </p:cNvPicPr>
          <p:nvPr/>
        </p:nvPicPr>
        <p:blipFill>
          <a:blip r:embed="rId6"/>
          <a:stretch>
            <a:fillRect/>
          </a:stretch>
        </p:blipFill>
        <p:spPr>
          <a:xfrm>
            <a:off x="6815486" y="4828445"/>
            <a:ext cx="298485" cy="164167"/>
          </a:xfrm>
          <a:prstGeom prst="rect">
            <a:avLst/>
          </a:prstGeom>
        </p:spPr>
      </p:pic>
      <p:pic>
        <p:nvPicPr>
          <p:cNvPr id="29" name="Picture 28">
            <a:extLst>
              <a:ext uri="{FF2B5EF4-FFF2-40B4-BE49-F238E27FC236}">
                <a16:creationId xmlns:a16="http://schemas.microsoft.com/office/drawing/2014/main" id="{3968A519-7CCA-8E4F-8821-A42B03228911}"/>
              </a:ext>
            </a:extLst>
          </p:cNvPr>
          <p:cNvPicPr>
            <a:picLocks noChangeAspect="1"/>
          </p:cNvPicPr>
          <p:nvPr/>
        </p:nvPicPr>
        <p:blipFill>
          <a:blip r:embed="rId7"/>
          <a:stretch>
            <a:fillRect/>
          </a:stretch>
        </p:blipFill>
        <p:spPr>
          <a:xfrm>
            <a:off x="2629013" y="4737839"/>
            <a:ext cx="104470" cy="194015"/>
          </a:xfrm>
          <a:prstGeom prst="rect">
            <a:avLst/>
          </a:prstGeom>
        </p:spPr>
      </p:pic>
      <p:pic>
        <p:nvPicPr>
          <p:cNvPr id="30" name="Picture 29">
            <a:extLst>
              <a:ext uri="{FF2B5EF4-FFF2-40B4-BE49-F238E27FC236}">
                <a16:creationId xmlns:a16="http://schemas.microsoft.com/office/drawing/2014/main" id="{05247CBD-EAFF-8B4B-AE0F-2906EC0CEFFB}"/>
              </a:ext>
            </a:extLst>
          </p:cNvPr>
          <p:cNvPicPr>
            <a:picLocks noChangeAspect="1"/>
          </p:cNvPicPr>
          <p:nvPr/>
        </p:nvPicPr>
        <p:blipFill>
          <a:blip r:embed="rId8"/>
          <a:stretch>
            <a:fillRect/>
          </a:stretch>
        </p:blipFill>
        <p:spPr>
          <a:xfrm>
            <a:off x="1945387" y="5385709"/>
            <a:ext cx="89545" cy="186553"/>
          </a:xfrm>
          <a:prstGeom prst="rect">
            <a:avLst/>
          </a:prstGeom>
        </p:spPr>
      </p:pic>
      <p:pic>
        <p:nvPicPr>
          <p:cNvPr id="31" name="Picture 30">
            <a:extLst>
              <a:ext uri="{FF2B5EF4-FFF2-40B4-BE49-F238E27FC236}">
                <a16:creationId xmlns:a16="http://schemas.microsoft.com/office/drawing/2014/main" id="{BD2DF325-ACBA-DE44-A432-EB8B383DD4C7}"/>
              </a:ext>
            </a:extLst>
          </p:cNvPr>
          <p:cNvPicPr>
            <a:picLocks noChangeAspect="1"/>
          </p:cNvPicPr>
          <p:nvPr/>
        </p:nvPicPr>
        <p:blipFill>
          <a:blip r:embed="rId9"/>
          <a:stretch>
            <a:fillRect/>
          </a:stretch>
        </p:blipFill>
        <p:spPr>
          <a:xfrm>
            <a:off x="3083532" y="5385709"/>
            <a:ext cx="246250" cy="164167"/>
          </a:xfrm>
          <a:prstGeom prst="rect">
            <a:avLst/>
          </a:prstGeom>
        </p:spPr>
      </p:pic>
      <p:pic>
        <p:nvPicPr>
          <p:cNvPr id="32" name="Picture 31">
            <a:extLst>
              <a:ext uri="{FF2B5EF4-FFF2-40B4-BE49-F238E27FC236}">
                <a16:creationId xmlns:a16="http://schemas.microsoft.com/office/drawing/2014/main" id="{78F82136-4792-C24B-883C-A3E680A23EAF}"/>
              </a:ext>
            </a:extLst>
          </p:cNvPr>
          <p:cNvPicPr>
            <a:picLocks noChangeAspect="1"/>
          </p:cNvPicPr>
          <p:nvPr/>
        </p:nvPicPr>
        <p:blipFill>
          <a:blip r:embed="rId10"/>
          <a:stretch>
            <a:fillRect/>
          </a:stretch>
        </p:blipFill>
        <p:spPr>
          <a:xfrm>
            <a:off x="4369034" y="5385709"/>
            <a:ext cx="253713" cy="164167"/>
          </a:xfrm>
          <a:prstGeom prst="rect">
            <a:avLst/>
          </a:prstGeom>
        </p:spPr>
      </p:pic>
      <p:pic>
        <p:nvPicPr>
          <p:cNvPr id="33" name="Picture 32">
            <a:extLst>
              <a:ext uri="{FF2B5EF4-FFF2-40B4-BE49-F238E27FC236}">
                <a16:creationId xmlns:a16="http://schemas.microsoft.com/office/drawing/2014/main" id="{ED9BCB8F-D5CA-0945-A35A-BD0EF03D69F7}"/>
              </a:ext>
            </a:extLst>
          </p:cNvPr>
          <p:cNvPicPr>
            <a:picLocks noChangeAspect="1"/>
          </p:cNvPicPr>
          <p:nvPr/>
        </p:nvPicPr>
        <p:blipFill>
          <a:blip r:embed="rId11"/>
          <a:stretch>
            <a:fillRect/>
          </a:stretch>
        </p:blipFill>
        <p:spPr>
          <a:xfrm>
            <a:off x="7165546" y="5366965"/>
            <a:ext cx="261174" cy="164167"/>
          </a:xfrm>
          <a:prstGeom prst="rect">
            <a:avLst/>
          </a:prstGeom>
        </p:spPr>
      </p:pic>
      <p:pic>
        <p:nvPicPr>
          <p:cNvPr id="34" name="Picture 33">
            <a:extLst>
              <a:ext uri="{FF2B5EF4-FFF2-40B4-BE49-F238E27FC236}">
                <a16:creationId xmlns:a16="http://schemas.microsoft.com/office/drawing/2014/main" id="{886CCA93-D0F1-2240-B312-59E670D2A19D}"/>
              </a:ext>
            </a:extLst>
          </p:cNvPr>
          <p:cNvPicPr>
            <a:picLocks noChangeAspect="1"/>
          </p:cNvPicPr>
          <p:nvPr/>
        </p:nvPicPr>
        <p:blipFill>
          <a:blip r:embed="rId12"/>
          <a:stretch>
            <a:fillRect/>
          </a:stretch>
        </p:blipFill>
        <p:spPr>
          <a:xfrm>
            <a:off x="5269940" y="3459590"/>
            <a:ext cx="136683" cy="244591"/>
          </a:xfrm>
          <a:prstGeom prst="rect">
            <a:avLst/>
          </a:prstGeom>
        </p:spPr>
      </p:pic>
      <mc:AlternateContent xmlns:mc="http://schemas.openxmlformats.org/markup-compatibility/2006" xmlns:a14="http://schemas.microsoft.com/office/drawing/2010/main">
        <mc:Choice Requires="a14">
          <p:sp>
            <p:nvSpPr>
              <p:cNvPr id="36" name="Text Placeholder 2">
                <a:extLst>
                  <a:ext uri="{FF2B5EF4-FFF2-40B4-BE49-F238E27FC236}">
                    <a16:creationId xmlns:a16="http://schemas.microsoft.com/office/drawing/2014/main" id="{6478AD74-D474-5E4D-A0A1-9618DC04E1CD}"/>
                  </a:ext>
                </a:extLst>
              </p:cNvPr>
              <p:cNvSpPr txBox="1">
                <a:spLocks/>
              </p:cNvSpPr>
              <p:nvPr/>
            </p:nvSpPr>
            <p:spPr>
              <a:xfrm>
                <a:off x="7486416" y="2169299"/>
                <a:ext cx="4697333" cy="383097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t">
                <a:noAutofit/>
              </a:bodyPr>
              <a:lstStyle>
                <a:lvl1pPr marL="476250" marR="0" indent="-476250" algn="l" defTabSz="825500" rtl="0" latinLnBrk="0">
                  <a:lnSpc>
                    <a:spcPct val="100000"/>
                  </a:lnSpc>
                  <a:spcBef>
                    <a:spcPts val="3000"/>
                  </a:spcBef>
                  <a:spcAft>
                    <a:spcPts val="0"/>
                  </a:spcAft>
                  <a:buClrTx/>
                  <a:buSzPct val="125000"/>
                  <a:buFontTx/>
                  <a:buChar char="•"/>
                  <a:tabLst/>
                  <a:defRPr sz="3600" b="0" i="0" u="none" strike="noStrike" cap="none" spc="0" baseline="0">
                    <a:solidFill>
                      <a:srgbClr val="373737"/>
                    </a:solidFill>
                    <a:uFillTx/>
                    <a:latin typeface="Amazon Ember"/>
                    <a:ea typeface="Amazon Ember"/>
                    <a:cs typeface="Amazon Ember"/>
                    <a:sym typeface="Amazon Ember"/>
                  </a:defRPr>
                </a:lvl1pPr>
                <a:lvl2pPr marL="1270000" marR="0" indent="-635000" algn="l" defTabSz="825500" rtl="0" latinLnBrk="0">
                  <a:lnSpc>
                    <a:spcPct val="100000"/>
                  </a:lnSpc>
                  <a:spcBef>
                    <a:spcPts val="1000"/>
                  </a:spcBef>
                  <a:spcAft>
                    <a:spcPts val="0"/>
                  </a:spcAft>
                  <a:buClrTx/>
                  <a:buSzPct val="125000"/>
                  <a:buFontTx/>
                  <a:buChar char="•"/>
                  <a:tabLst/>
                  <a:defRPr sz="3000" b="0" i="0" u="none" strike="noStrike" cap="none" spc="0" baseline="0">
                    <a:solidFill>
                      <a:srgbClr val="373737"/>
                    </a:solidFill>
                    <a:uFillTx/>
                    <a:latin typeface="Amazon Ember"/>
                    <a:ea typeface="Amazon Ember"/>
                    <a:cs typeface="Amazon Ember"/>
                    <a:sym typeface="Amazon Ember"/>
                  </a:defRPr>
                </a:lvl2pPr>
                <a:lvl3pPr marL="1905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3pPr>
                <a:lvl4pPr marL="2540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4pPr>
                <a:lvl5pPr marL="3175000" marR="0" indent="-635000" algn="l" defTabSz="825500" rtl="0" latinLnBrk="0">
                  <a:lnSpc>
                    <a:spcPct val="100000"/>
                  </a:lnSpc>
                  <a:spcBef>
                    <a:spcPts val="1000"/>
                  </a:spcBef>
                  <a:spcAft>
                    <a:spcPts val="0"/>
                  </a:spcAft>
                  <a:buClrTx/>
                  <a:buSzPct val="125000"/>
                  <a:buFontTx/>
                  <a:buChar char="•"/>
                  <a:tabLst/>
                  <a:defRPr sz="2800" b="0" i="0" u="none" strike="noStrike" cap="none" spc="0" baseline="0">
                    <a:solidFill>
                      <a:srgbClr val="373737"/>
                    </a:solidFill>
                    <a:uFillTx/>
                    <a:latin typeface="Amazon Ember"/>
                    <a:ea typeface="Amazon Ember"/>
                    <a:cs typeface="Amazon Ember"/>
                    <a:sym typeface="Amazon Ember"/>
                  </a:defRPr>
                </a:lvl5pPr>
                <a:lvl6pPr marL="365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a:lstStyle>
              <a:p>
                <a:pPr>
                  <a:lnSpc>
                    <a:spcPct val="150000"/>
                  </a:lnSpc>
                </a:pPr>
                <a:r>
                  <a:rPr lang="en-US" sz="2000" b="1" dirty="0">
                    <a:solidFill>
                      <a:schemeClr val="tx1"/>
                    </a:solidFill>
                  </a:rPr>
                  <a:t>Activation function </a:t>
                </a:r>
                <a:r>
                  <a:rPr lang="en-US" sz="2000" dirty="0">
                    <a:solidFill>
                      <a:schemeClr val="tx1"/>
                    </a:solidFill>
                  </a:rPr>
                  <a:t>is:</a:t>
                </a:r>
              </a:p>
              <a:p>
                <a:pPr>
                  <a:lnSpc>
                    <a:spcPct val="150000"/>
                  </a:lnSpc>
                </a:pPr>
                <a:r>
                  <a:rPr lang="en-US" sz="2000" dirty="0">
                    <a:solidFill>
                      <a:schemeClr val="tx1"/>
                    </a:solidFill>
                  </a:rPr>
                  <a:t>Find weights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sub>
                    </m:sSub>
                  </m:oMath>
                </a14:m>
                <a:r>
                  <a:rPr lang="en-US" sz="2000" dirty="0">
                    <a:solidFill>
                      <a:schemeClr val="tx1"/>
                    </a:solidFill>
                  </a:rPr>
                  <a:t> and bias </a:t>
                </a:r>
                <a14:m>
                  <m:oMath xmlns:m="http://schemas.openxmlformats.org/officeDocument/2006/math">
                    <m:r>
                      <a:rPr lang="en-US" sz="2000" i="1">
                        <a:solidFill>
                          <a:schemeClr val="tx1"/>
                        </a:solidFill>
                        <a:latin typeface="Cambria Math" panose="02040503050406030204" pitchFamily="18" charset="0"/>
                      </a:rPr>
                      <m:t>𝑏</m:t>
                    </m:r>
                  </m:oMath>
                </a14:m>
                <a:r>
                  <a:rPr lang="en-US" sz="2000" dirty="0">
                    <a:solidFill>
                      <a:schemeClr val="tx1"/>
                    </a:solidFill>
                  </a:rPr>
                  <a:t> so that, given ground truth label</a:t>
                </a:r>
                <a14:m>
                  <m:oMath xmlns:m="http://schemas.openxmlformats.org/officeDocument/2006/math">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𝑦</m:t>
                    </m:r>
                  </m:oMath>
                </a14:m>
                <a:endParaRPr lang="en-US" sz="2000" dirty="0">
                  <a:solidFill>
                    <a:schemeClr val="tx1"/>
                  </a:solidFill>
                </a:endParaRPr>
              </a:p>
              <a:p>
                <a:pPr>
                  <a:lnSpc>
                    <a:spcPct val="150000"/>
                  </a:lnSpc>
                </a:pPr>
                <a:r>
                  <a:rPr lang="en-US" sz="2000" b="1" dirty="0">
                    <a:solidFill>
                      <a:schemeClr val="tx1"/>
                    </a:solidFill>
                  </a:rPr>
                  <a:t>Loss function</a:t>
                </a:r>
                <a:r>
                  <a:rPr lang="en-US" sz="2000" dirty="0">
                    <a:solidFill>
                      <a:schemeClr val="tx1"/>
                    </a:solidFill>
                  </a:rPr>
                  <a:t> is taken to be:</a:t>
                </a:r>
              </a:p>
            </p:txBody>
          </p:sp>
        </mc:Choice>
        <mc:Fallback xmlns="">
          <p:sp>
            <p:nvSpPr>
              <p:cNvPr id="36" name="Text Placeholder 2">
                <a:extLst>
                  <a:ext uri="{FF2B5EF4-FFF2-40B4-BE49-F238E27FC236}">
                    <a16:creationId xmlns:a16="http://schemas.microsoft.com/office/drawing/2014/main" id="{6478AD74-D474-5E4D-A0A1-9618DC04E1CD}"/>
                  </a:ext>
                </a:extLst>
              </p:cNvPr>
              <p:cNvSpPr txBox="1">
                <a:spLocks noRot="1" noChangeAspect="1" noMove="1" noResize="1" noEditPoints="1" noAdjustHandles="1" noChangeArrowheads="1" noChangeShapeType="1" noTextEdit="1"/>
              </p:cNvSpPr>
              <p:nvPr/>
            </p:nvSpPr>
            <p:spPr>
              <a:xfrm>
                <a:off x="7486416" y="2169299"/>
                <a:ext cx="4697333" cy="3830976"/>
              </a:xfrm>
              <a:prstGeom prst="rect">
                <a:avLst/>
              </a:prstGeom>
              <a:blipFill>
                <a:blip r:embed="rId13"/>
                <a:stretch>
                  <a:fillRect l="-3235" t="-33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pic>
        <p:nvPicPr>
          <p:cNvPr id="43" name="Picture 42">
            <a:extLst>
              <a:ext uri="{FF2B5EF4-FFF2-40B4-BE49-F238E27FC236}">
                <a16:creationId xmlns:a16="http://schemas.microsoft.com/office/drawing/2014/main" id="{F6FEDB44-B32E-D547-AB1F-A2C49B8466F9}"/>
              </a:ext>
            </a:extLst>
          </p:cNvPr>
          <p:cNvPicPr>
            <a:picLocks noChangeAspect="1"/>
          </p:cNvPicPr>
          <p:nvPr/>
        </p:nvPicPr>
        <p:blipFill>
          <a:blip r:embed="rId14"/>
          <a:stretch>
            <a:fillRect/>
          </a:stretch>
        </p:blipFill>
        <p:spPr>
          <a:xfrm>
            <a:off x="4345930" y="2220976"/>
            <a:ext cx="2041009" cy="640080"/>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0CA780F-FDB8-DF46-A9B3-820D18ACD053}"/>
                  </a:ext>
                </a:extLst>
              </p:cNvPr>
              <p:cNvSpPr/>
              <p:nvPr/>
            </p:nvSpPr>
            <p:spPr>
              <a:xfrm>
                <a:off x="6133656" y="1268021"/>
                <a:ext cx="35538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1</m:t>
                          </m:r>
                        </m:sub>
                      </m:sSub>
                      <m:r>
                        <a:rPr lang="en-US" sz="200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𝑑</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𝑑</m:t>
                          </m:r>
                        </m:sub>
                      </m:sSub>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oMath>
                  </m:oMathPara>
                </a14:m>
                <a:endParaRPr lang="en-US" sz="2000" dirty="0"/>
              </a:p>
            </p:txBody>
          </p:sp>
        </mc:Choice>
        <mc:Fallback xmlns="">
          <p:sp>
            <p:nvSpPr>
              <p:cNvPr id="44" name="Rectangle 43">
                <a:extLst>
                  <a:ext uri="{FF2B5EF4-FFF2-40B4-BE49-F238E27FC236}">
                    <a16:creationId xmlns:a16="http://schemas.microsoft.com/office/drawing/2014/main" id="{B0CA780F-FDB8-DF46-A9B3-820D18ACD053}"/>
                  </a:ext>
                </a:extLst>
              </p:cNvPr>
              <p:cNvSpPr>
                <a:spLocks noRot="1" noChangeAspect="1" noMove="1" noResize="1" noEditPoints="1" noAdjustHandles="1" noChangeArrowheads="1" noChangeShapeType="1" noTextEdit="1"/>
              </p:cNvSpPr>
              <p:nvPr/>
            </p:nvSpPr>
            <p:spPr>
              <a:xfrm>
                <a:off x="6133656" y="1268021"/>
                <a:ext cx="3553858" cy="400110"/>
              </a:xfrm>
              <a:prstGeom prst="rect">
                <a:avLst/>
              </a:prstGeom>
              <a:blipFill>
                <a:blip r:embed="rId1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5093BBD2-FD22-C941-BEA8-0838622F93FF}"/>
                  </a:ext>
                </a:extLst>
              </p:cNvPr>
              <p:cNvSpPr/>
              <p:nvPr/>
            </p:nvSpPr>
            <p:spPr>
              <a:xfrm>
                <a:off x="2593153" y="1703271"/>
                <a:ext cx="4893263"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𝑦</m:t>
                          </m:r>
                        </m:e>
                      </m:acc>
                      <m:r>
                        <a:rPr lang="en-US" sz="220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𝑠𝑖𝑔𝑚𝑜𝑖𝑑</m:t>
                      </m:r>
                      <m:r>
                        <a:rPr lang="en-US" sz="220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𝑤</m:t>
                          </m:r>
                        </m:e>
                        <m:sub>
                          <m:r>
                            <a:rPr lang="en-US" sz="2200" i="1">
                              <a:latin typeface="Cambria Math" panose="02040503050406030204" pitchFamily="18" charset="0"/>
                              <a:ea typeface="Cambria Math" panose="02040503050406030204" pitchFamily="18" charset="0"/>
                            </a:rPr>
                            <m:t>1</m:t>
                          </m:r>
                        </m:sub>
                      </m:sSub>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ea typeface="Cambria Math" panose="02040503050406030204" pitchFamily="18" charset="0"/>
                            </a:rPr>
                            <m:t>1</m:t>
                          </m:r>
                        </m:sub>
                      </m:sSub>
                      <m:r>
                        <a:rPr lang="en-US" sz="2200">
                          <a:latin typeface="Cambria Math" panose="02040503050406030204" pitchFamily="18" charset="0"/>
                          <a:ea typeface="Cambria Math" panose="02040503050406030204" pitchFamily="18" charset="0"/>
                        </a:rPr>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𝑑</m:t>
                          </m:r>
                        </m:sub>
                      </m:sSub>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𝑑</m:t>
                          </m:r>
                        </m:sub>
                      </m:sSub>
                      <m:r>
                        <a:rPr lang="en-US" sz="2200">
                          <a:latin typeface="Cambria Math" panose="02040503050406030204" pitchFamily="18" charset="0"/>
                          <a:ea typeface="Cambria Math" panose="02040503050406030204" pitchFamily="18" charset="0"/>
                        </a:rPr>
                        <m:t>+</m:t>
                      </m:r>
                      <m:r>
                        <m:rPr>
                          <m:sty m:val="p"/>
                        </m:rPr>
                        <a:rPr lang="en-US" sz="2200">
                          <a:latin typeface="Cambria Math" panose="02040503050406030204" pitchFamily="18" charset="0"/>
                          <a:ea typeface="Cambria Math" panose="02040503050406030204" pitchFamily="18" charset="0"/>
                        </a:rPr>
                        <m:t>b</m:t>
                      </m:r>
                      <m:r>
                        <a:rPr lang="en-US" sz="2200">
                          <a:latin typeface="Cambria Math" panose="02040503050406030204" pitchFamily="18" charset="0"/>
                          <a:ea typeface="Cambria Math" panose="02040503050406030204" pitchFamily="18" charset="0"/>
                        </a:rPr>
                        <m:t>)</m:t>
                      </m:r>
                    </m:oMath>
                  </m:oMathPara>
                </a14:m>
                <a:endParaRPr lang="en-US" sz="22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45" name="Rectangle 44">
                <a:extLst>
                  <a:ext uri="{FF2B5EF4-FFF2-40B4-BE49-F238E27FC236}">
                    <a16:creationId xmlns:a16="http://schemas.microsoft.com/office/drawing/2014/main" id="{5093BBD2-FD22-C941-BEA8-0838622F93FF}"/>
                  </a:ext>
                </a:extLst>
              </p:cNvPr>
              <p:cNvSpPr>
                <a:spLocks noRot="1" noChangeAspect="1" noMove="1" noResize="1" noEditPoints="1" noAdjustHandles="1" noChangeArrowheads="1" noChangeShapeType="1" noTextEdit="1"/>
              </p:cNvSpPr>
              <p:nvPr/>
            </p:nvSpPr>
            <p:spPr>
              <a:xfrm>
                <a:off x="2593153" y="1703271"/>
                <a:ext cx="4893263" cy="430887"/>
              </a:xfrm>
              <a:prstGeom prst="rect">
                <a:avLst/>
              </a:prstGeom>
              <a:blipFill>
                <a:blip r:embed="rId1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8599D38-AC09-5A46-8883-94A56EF50142}"/>
                  </a:ext>
                </a:extLst>
              </p:cNvPr>
              <p:cNvSpPr/>
              <p:nvPr/>
            </p:nvSpPr>
            <p:spPr>
              <a:xfrm>
                <a:off x="8556605" y="2479830"/>
                <a:ext cx="2788071"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𝑠𝑖𝑔𝑚𝑜𝑖𝑑</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sup>
                          </m:sSup>
                        </m:den>
                      </m:f>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46" name="Rectangle 45">
                <a:extLst>
                  <a:ext uri="{FF2B5EF4-FFF2-40B4-BE49-F238E27FC236}">
                    <a16:creationId xmlns:a16="http://schemas.microsoft.com/office/drawing/2014/main" id="{A8599D38-AC09-5A46-8883-94A56EF50142}"/>
                  </a:ext>
                </a:extLst>
              </p:cNvPr>
              <p:cNvSpPr>
                <a:spLocks noRot="1" noChangeAspect="1" noMove="1" noResize="1" noEditPoints="1" noAdjustHandles="1" noChangeArrowheads="1" noChangeShapeType="1" noTextEdit="1"/>
              </p:cNvSpPr>
              <p:nvPr/>
            </p:nvSpPr>
            <p:spPr>
              <a:xfrm>
                <a:off x="8556605" y="2479830"/>
                <a:ext cx="2788071" cy="675698"/>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DB3D465-A0C5-7F4B-B795-A573BCFA1F69}"/>
                  </a:ext>
                </a:extLst>
              </p:cNvPr>
              <p:cNvSpPr/>
              <p:nvPr/>
            </p:nvSpPr>
            <p:spPr>
              <a:xfrm>
                <a:off x="8214463" y="4737839"/>
                <a:ext cx="3733651"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r>
                        <a:rPr lang="en-US">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d>
                                <m:dPr>
                                  <m:ctrlPr>
                                    <a:rPr lang="en-US"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ϕ</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z</m:t>
                                      </m:r>
                                    </m:e>
                                  </m:d>
                                </m:e>
                              </m:d>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y</m:t>
                              </m:r>
                              <m:r>
                                <a:rPr lang="en-US">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m:rPr>
                                      <m:sty m:val="p"/>
                                    </m:rPr>
                                    <a:rPr lang="el-GR" i="1">
                                      <a:latin typeface="Cambria Math" panose="02040503050406030204" pitchFamily="18" charset="0"/>
                                      <a:ea typeface="Cambria Math" panose="02040503050406030204" pitchFamily="18" charset="0"/>
                                    </a:rPr>
                                    <m:t>ϕ</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z</m:t>
                                      </m:r>
                                    </m:e>
                                  </m:d>
                                </m:e>
                              </m:d>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y</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e>
                          </m:eqArr>
                        </m:e>
                      </m:d>
                    </m:oMath>
                  </m:oMathPara>
                </a14:m>
                <a:endParaRPr lang="en-US" dirty="0"/>
              </a:p>
            </p:txBody>
          </p:sp>
        </mc:Choice>
        <mc:Fallback xmlns="">
          <p:sp>
            <p:nvSpPr>
              <p:cNvPr id="47" name="Rectangle 46">
                <a:extLst>
                  <a:ext uri="{FF2B5EF4-FFF2-40B4-BE49-F238E27FC236}">
                    <a16:creationId xmlns:a16="http://schemas.microsoft.com/office/drawing/2014/main" id="{8DB3D465-A0C5-7F4B-B795-A573BCFA1F69}"/>
                  </a:ext>
                </a:extLst>
              </p:cNvPr>
              <p:cNvSpPr>
                <a:spLocks noRot="1" noChangeAspect="1" noMove="1" noResize="1" noEditPoints="1" noAdjustHandles="1" noChangeArrowheads="1" noChangeShapeType="1" noTextEdit="1"/>
              </p:cNvSpPr>
              <p:nvPr/>
            </p:nvSpPr>
            <p:spPr>
              <a:xfrm>
                <a:off x="8214463" y="4737839"/>
                <a:ext cx="3733651" cy="976614"/>
              </a:xfrm>
              <a:prstGeom prst="rect">
                <a:avLst/>
              </a:prstGeom>
              <a:blipFill>
                <a:blip r:embed="rId18"/>
                <a:stretch>
                  <a:fillRect l="-15646" t="-202564" b="-2910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E96145FF-64C1-8C4B-931E-B69A00115E18}"/>
                  </a:ext>
                </a:extLst>
              </p:cNvPr>
              <p:cNvSpPr/>
              <p:nvPr/>
            </p:nvSpPr>
            <p:spPr>
              <a:xfrm>
                <a:off x="8946832" y="5673707"/>
                <a:ext cx="2330318" cy="369332"/>
              </a:xfrm>
              <a:prstGeom prst="rect">
                <a:avLst/>
              </a:prstGeom>
            </p:spPr>
            <p:txBody>
              <a:bodyPr wrap="none">
                <a:spAutoFit/>
              </a:bodyPr>
              <a:lstStyle/>
              <a:p>
                <a14:m>
                  <m:oMath xmlns:m="http://schemas.openxmlformats.org/officeDocument/2006/math">
                    <m:r>
                      <m:rPr>
                        <m:sty m:val="p"/>
                      </m:rPr>
                      <a:rPr lang="el-GR" i="1">
                        <a:latin typeface="Cambria Math" panose="02040503050406030204" pitchFamily="18" charset="0"/>
                        <a:ea typeface="Cambria Math" panose="02040503050406030204" pitchFamily="18" charset="0"/>
                      </a:rPr>
                      <m:t>ϕ</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z</m:t>
                        </m:r>
                      </m:e>
                    </m:d>
                  </m:oMath>
                </a14:m>
                <a:r>
                  <a:rPr lang="en-US" dirty="0"/>
                  <a:t>: sigmoid function</a:t>
                </a:r>
              </a:p>
            </p:txBody>
          </p:sp>
        </mc:Choice>
        <mc:Fallback xmlns="">
          <p:sp>
            <p:nvSpPr>
              <p:cNvPr id="48" name="Rectangle 47">
                <a:extLst>
                  <a:ext uri="{FF2B5EF4-FFF2-40B4-BE49-F238E27FC236}">
                    <a16:creationId xmlns:a16="http://schemas.microsoft.com/office/drawing/2014/main" id="{E96145FF-64C1-8C4B-931E-B69A00115E18}"/>
                  </a:ext>
                </a:extLst>
              </p:cNvPr>
              <p:cNvSpPr>
                <a:spLocks noRot="1" noChangeAspect="1" noMove="1" noResize="1" noEditPoints="1" noAdjustHandles="1" noChangeArrowheads="1" noChangeShapeType="1" noTextEdit="1"/>
              </p:cNvSpPr>
              <p:nvPr/>
            </p:nvSpPr>
            <p:spPr>
              <a:xfrm>
                <a:off x="8946832" y="5673707"/>
                <a:ext cx="2330318" cy="369332"/>
              </a:xfrm>
              <a:prstGeom prst="rect">
                <a:avLst/>
              </a:prstGeom>
              <a:blipFill>
                <a:blip r:embed="rId19"/>
                <a:stretch>
                  <a:fillRect l="-541" t="-6667" r="-108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859776-E672-A44A-A69B-EE6E58DC492D}"/>
                  </a:ext>
                </a:extLst>
              </p:cNvPr>
              <p:cNvSpPr txBox="1"/>
              <p:nvPr/>
            </p:nvSpPr>
            <p:spPr>
              <a:xfrm>
                <a:off x="8290569" y="4040144"/>
                <a:ext cx="36041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𝑠𝑖𝑔𝑚𝑜𝑖𝑑</m:t>
                      </m:r>
                      <m:r>
                        <a:rPr lang="en-US" sz="2000" b="0" i="1" smtClean="0">
                          <a:latin typeface="Cambria Math" panose="02040503050406030204" pitchFamily="18" charset="0"/>
                        </a:rPr>
                        <m:t>(</m:t>
                      </m:r>
                      <m:r>
                        <a:rPr lang="en-US" sz="2000" b="0" i="1" smtClean="0">
                          <a:latin typeface="Cambria Math" panose="02040503050406030204" pitchFamily="18" charset="0"/>
                        </a:rPr>
                        <m:t>𝑊𝑥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m:oMathPara>
                </a14:m>
                <a:endParaRPr lang="en-US" sz="2000" dirty="0"/>
              </a:p>
            </p:txBody>
          </p:sp>
        </mc:Choice>
        <mc:Fallback xmlns="">
          <p:sp>
            <p:nvSpPr>
              <p:cNvPr id="49" name="TextBox 48">
                <a:extLst>
                  <a:ext uri="{FF2B5EF4-FFF2-40B4-BE49-F238E27FC236}">
                    <a16:creationId xmlns:a16="http://schemas.microsoft.com/office/drawing/2014/main" id="{DC859776-E672-A44A-A69B-EE6E58DC492D}"/>
                  </a:ext>
                </a:extLst>
              </p:cNvPr>
              <p:cNvSpPr txBox="1">
                <a:spLocks noRot="1" noChangeAspect="1" noMove="1" noResize="1" noEditPoints="1" noAdjustHandles="1" noChangeArrowheads="1" noChangeShapeType="1" noTextEdit="1"/>
              </p:cNvSpPr>
              <p:nvPr/>
            </p:nvSpPr>
            <p:spPr>
              <a:xfrm>
                <a:off x="8290569" y="4040144"/>
                <a:ext cx="3604128" cy="307777"/>
              </a:xfrm>
              <a:prstGeom prst="rect">
                <a:avLst/>
              </a:prstGeom>
              <a:blipFill>
                <a:blip r:embed="rId20"/>
                <a:stretch>
                  <a:fillRect l="-1053" r="-2105" b="-32000"/>
                </a:stretch>
              </a:blipFill>
            </p:spPr>
            <p:txBody>
              <a:bodyPr/>
              <a:lstStyle/>
              <a:p>
                <a:r>
                  <a:rPr lang="en-US">
                    <a:noFill/>
                  </a:rPr>
                  <a:t> </a:t>
                </a:r>
              </a:p>
            </p:txBody>
          </p:sp>
        </mc:Fallback>
      </mc:AlternateContent>
    </p:spTree>
    <p:extLst>
      <p:ext uri="{BB962C8B-B14F-4D97-AF65-F5344CB8AC3E}">
        <p14:creationId xmlns:p14="http://schemas.microsoft.com/office/powerpoint/2010/main" val="215728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9751-66CE-AC44-B5E4-66C978DE90A6}"/>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Log-loss (Binary Cross-Entropy)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E191CF-D941-9347-8415-B841166CFCD8}"/>
                  </a:ext>
                </a:extLst>
              </p:cNvPr>
              <p:cNvSpPr>
                <a:spLocks noGrp="1"/>
              </p:cNvSpPr>
              <p:nvPr>
                <p:ph sz="half" idx="10"/>
              </p:nvPr>
            </p:nvSpPr>
            <p:spPr>
              <a:xfrm>
                <a:off x="199977" y="2088326"/>
                <a:ext cx="6123331" cy="3765366"/>
              </a:xfrm>
            </p:spPr>
            <p:txBody>
              <a:bodyPr/>
              <a:lstStyle/>
              <a:p>
                <a:pPr marL="0" indent="0">
                  <a:buNone/>
                </a:pPr>
                <a:r>
                  <a:rPr lang="en-US" sz="400" dirty="0"/>
                  <a:t>=</a:t>
                </a:r>
                <a:endParaRPr lang="en-US" sz="2400" dirty="0">
                  <a:latin typeface="Cambria Math" panose="02040503050406030204" pitchFamily="18" charset="0"/>
                  <a:ea typeface="Cambria Math" panose="02040503050406030204" pitchFamily="18" charset="0"/>
                </a:endParaRPr>
              </a:p>
              <a:p>
                <a:pPr marL="0" indent="0" algn="ctr">
                  <a:buNone/>
                </a:pPr>
                <a:endParaRPr lang="en-US" sz="24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d>
                      <m:r>
                        <a:rPr lang="en-US" sz="2400">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eqArr>
                            <m:eqArrPr>
                              <m:ctrlPr>
                                <a:rPr lang="en-US" sz="2400" i="1" smtClean="0">
                                  <a:latin typeface="Cambria Math" panose="02040503050406030204" pitchFamily="18" charset="0"/>
                                  <a:ea typeface="Cambria Math" panose="02040503050406030204" pitchFamily="18" charset="0"/>
                                </a:rPr>
                              </m:ctrlPr>
                            </m:eqArrPr>
                            <m:e>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log</m:t>
                              </m:r>
                              <m:d>
                                <m:dPr>
                                  <m:ctrlPr>
                                    <a:rPr lang="en-US" sz="2400" b="0" i="1" smtClean="0">
                                      <a:latin typeface="Cambria Math" panose="02040503050406030204" pitchFamily="18" charset="0"/>
                                      <a:ea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ϕ</m:t>
                                  </m:r>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z</m:t>
                                      </m:r>
                                    </m:e>
                                  </m:d>
                                </m:e>
                              </m:d>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if</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y</m:t>
                              </m:r>
                              <m:r>
                                <a:rPr lang="en-US" sz="2400" b="0" i="0" smtClean="0">
                                  <a:latin typeface="Cambria Math" panose="02040503050406030204" pitchFamily="18" charset="0"/>
                                  <a:ea typeface="Cambria Math" panose="02040503050406030204" pitchFamily="18" charset="0"/>
                                </a:rPr>
                                <m:t>=1</m:t>
                              </m:r>
                            </m:e>
                            <m:e>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log</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ϕ</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z</m:t>
                                      </m:r>
                                    </m:e>
                                  </m:d>
                                </m:e>
                              </m:d>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if</m:t>
                              </m:r>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y</m:t>
                              </m:r>
                              <m: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e>
                          </m:eqArr>
                        </m:e>
                      </m:d>
                    </m:oMath>
                  </m:oMathPara>
                </a14:m>
                <a:endParaRPr lang="en-US" sz="2400" dirty="0"/>
              </a:p>
              <a:p>
                <a:pPr marL="0" indent="0" algn="ctr">
                  <a:buNone/>
                </a:pPr>
                <a14:m>
                  <m:oMath xmlns:m="http://schemas.openxmlformats.org/officeDocument/2006/math">
                    <m:r>
                      <m:rPr>
                        <m:sty m:val="p"/>
                      </m:rPr>
                      <a:rPr lang="en-US" sz="2400" i="0">
                        <a:latin typeface="Cambria Math" panose="02040503050406030204" pitchFamily="18" charset="0"/>
                        <a:ea typeface="Cambria Math" panose="02040503050406030204" pitchFamily="18" charset="0"/>
                      </a:rPr>
                      <m:t>y</m:t>
                    </m:r>
                  </m:oMath>
                </a14:m>
                <a:r>
                  <a:rPr lang="en-US" sz="2400" dirty="0"/>
                  <a:t>: true class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{0, 1}, </a:t>
                </a:r>
                <a:r>
                  <a:rPr lang="en-US" sz="2400" dirty="0">
                    <a:latin typeface="Cambria Math" panose="02040503050406030204" pitchFamily="18" charset="0"/>
                    <a:ea typeface="Cambria Math" panose="02040503050406030204" pitchFamily="18" charset="0"/>
                  </a:rPr>
                  <a:t>log</a:t>
                </a:r>
                <a:r>
                  <a:rPr lang="en-US" sz="2400" dirty="0"/>
                  <a:t>: logarithm,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ϕ</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z</m:t>
                        </m:r>
                      </m:e>
                    </m:d>
                  </m:oMath>
                </a14:m>
                <a:r>
                  <a:rPr lang="en-US" sz="2400" dirty="0"/>
                  <a:t>: sigmoid function</a:t>
                </a:r>
              </a:p>
            </p:txBody>
          </p:sp>
        </mc:Choice>
        <mc:Fallback xmlns="">
          <p:sp>
            <p:nvSpPr>
              <p:cNvPr id="3" name="Content Placeholder 2">
                <a:extLst>
                  <a:ext uri="{FF2B5EF4-FFF2-40B4-BE49-F238E27FC236}">
                    <a16:creationId xmlns:a16="http://schemas.microsoft.com/office/drawing/2014/main" id="{89E191CF-D941-9347-8415-B841166CFCD8}"/>
                  </a:ext>
                </a:extLst>
              </p:cNvPr>
              <p:cNvSpPr>
                <a:spLocks noGrp="1" noRot="1" noChangeAspect="1" noMove="1" noResize="1" noEditPoints="1" noAdjustHandles="1" noChangeArrowheads="1" noChangeShapeType="1" noTextEdit="1"/>
              </p:cNvSpPr>
              <p:nvPr>
                <p:ph sz="half" idx="10"/>
              </p:nvPr>
            </p:nvSpPr>
            <p:spPr>
              <a:xfrm>
                <a:off x="199977" y="2088326"/>
                <a:ext cx="6123331" cy="3765366"/>
              </a:xfrm>
              <a:blipFill>
                <a:blip r:embed="rId3"/>
                <a:stretch>
                  <a:fillRect l="-3106" t="-60606" b="-4747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F624F1A8-9A8E-C94C-B145-23FA74264231}"/>
              </a:ext>
            </a:extLst>
          </p:cNvPr>
          <p:cNvSpPr txBox="1">
            <a:spLocks/>
          </p:cNvSpPr>
          <p:nvPr/>
        </p:nvSpPr>
        <p:spPr>
          <a:xfrm>
            <a:off x="852492" y="1381362"/>
            <a:ext cx="10842630" cy="95672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Loss function for binary classification problems.</a:t>
            </a:r>
          </a:p>
        </p:txBody>
      </p:sp>
      <p:grpSp>
        <p:nvGrpSpPr>
          <p:cNvPr id="17" name="Group 16">
            <a:extLst>
              <a:ext uri="{FF2B5EF4-FFF2-40B4-BE49-F238E27FC236}">
                <a16:creationId xmlns:a16="http://schemas.microsoft.com/office/drawing/2014/main" id="{1432E9A5-704C-E24C-894D-ADDFAFBED521}"/>
              </a:ext>
            </a:extLst>
          </p:cNvPr>
          <p:cNvGrpSpPr/>
          <p:nvPr/>
        </p:nvGrpSpPr>
        <p:grpSpPr>
          <a:xfrm>
            <a:off x="6674587" y="2351850"/>
            <a:ext cx="5141493" cy="3600299"/>
            <a:chOff x="6674587" y="2509012"/>
            <a:chExt cx="5141493" cy="3600299"/>
          </a:xfrm>
        </p:grpSpPr>
        <p:grpSp>
          <p:nvGrpSpPr>
            <p:cNvPr id="30" name="Group 29">
              <a:extLst>
                <a:ext uri="{FF2B5EF4-FFF2-40B4-BE49-F238E27FC236}">
                  <a16:creationId xmlns:a16="http://schemas.microsoft.com/office/drawing/2014/main" id="{6DA1280F-AE32-E24B-AE57-81222D635927}"/>
                </a:ext>
              </a:extLst>
            </p:cNvPr>
            <p:cNvGrpSpPr/>
            <p:nvPr/>
          </p:nvGrpSpPr>
          <p:grpSpPr>
            <a:xfrm>
              <a:off x="6674587" y="3456965"/>
              <a:ext cx="3123930" cy="2652346"/>
              <a:chOff x="6674587" y="3456965"/>
              <a:chExt cx="3123930" cy="2652346"/>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C73943-51AC-8D4D-B734-358ACE0C071B}"/>
                      </a:ext>
                    </a:extLst>
                  </p:cNvPr>
                  <p:cNvSpPr/>
                  <p:nvPr/>
                </p:nvSpPr>
                <p:spPr>
                  <a:xfrm>
                    <a:off x="8988552" y="5678424"/>
                    <a:ext cx="80996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2200" i="1">
                              <a:latin typeface="Cambria Math" panose="02040503050406030204" pitchFamily="18" charset="0"/>
                              <a:ea typeface="Cambria Math" panose="02040503050406030204" pitchFamily="18" charset="0"/>
                            </a:rPr>
                            <m:t>ϕ</m:t>
                          </m:r>
                          <m:d>
                            <m:dPr>
                              <m:ctrlPr>
                                <a:rPr lang="en-US" sz="2200" i="1">
                                  <a:latin typeface="Cambria Math" panose="02040503050406030204" pitchFamily="18" charset="0"/>
                                  <a:ea typeface="Cambria Math" panose="02040503050406030204" pitchFamily="18" charset="0"/>
                                </a:rPr>
                              </m:ctrlPr>
                            </m:dPr>
                            <m:e>
                              <m:r>
                                <m:rPr>
                                  <m:sty m:val="p"/>
                                </m:rPr>
                                <a:rPr lang="en-US" sz="2200">
                                  <a:latin typeface="Cambria Math" panose="02040503050406030204" pitchFamily="18" charset="0"/>
                                  <a:ea typeface="Cambria Math" panose="02040503050406030204" pitchFamily="18" charset="0"/>
                                </a:rPr>
                                <m:t>z</m:t>
                              </m:r>
                            </m:e>
                          </m:d>
                        </m:oMath>
                      </m:oMathPara>
                    </a14:m>
                    <a:endParaRPr lang="en-US" sz="2200" dirty="0"/>
                  </a:p>
                </p:txBody>
              </p:sp>
            </mc:Choice>
            <mc:Fallback xmlns="">
              <p:sp>
                <p:nvSpPr>
                  <p:cNvPr id="25" name="Rectangle 24">
                    <a:extLst>
                      <a:ext uri="{FF2B5EF4-FFF2-40B4-BE49-F238E27FC236}">
                        <a16:creationId xmlns:a16="http://schemas.microsoft.com/office/drawing/2014/main" id="{BCC73943-51AC-8D4D-B734-358ACE0C071B}"/>
                      </a:ext>
                    </a:extLst>
                  </p:cNvPr>
                  <p:cNvSpPr>
                    <a:spLocks noRot="1" noChangeAspect="1" noMove="1" noResize="1" noEditPoints="1" noAdjustHandles="1" noChangeArrowheads="1" noChangeShapeType="1" noTextEdit="1"/>
                  </p:cNvSpPr>
                  <p:nvPr/>
                </p:nvSpPr>
                <p:spPr>
                  <a:xfrm>
                    <a:off x="8988552" y="5678424"/>
                    <a:ext cx="809965" cy="430887"/>
                  </a:xfrm>
                  <a:prstGeom prst="rect">
                    <a:avLst/>
                  </a:prstGeom>
                  <a:blipFill>
                    <a:blip r:embed="rId4"/>
                    <a:stretch>
                      <a:fillRect l="-1563"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5C65C43-8D24-2348-83A5-F9F3C7B76CBA}"/>
                      </a:ext>
                    </a:extLst>
                  </p:cNvPr>
                  <p:cNvSpPr/>
                  <p:nvPr/>
                </p:nvSpPr>
                <p:spPr>
                  <a:xfrm rot="16200000">
                    <a:off x="6446520" y="3685032"/>
                    <a:ext cx="887021"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panose="02040503050406030204" pitchFamily="18" charset="0"/>
                            </a:rPr>
                            <m:t>𝐿𝑜𝑠𝑠</m:t>
                          </m:r>
                        </m:oMath>
                      </m:oMathPara>
                    </a14:m>
                    <a:endParaRPr lang="en-US" sz="2200" dirty="0"/>
                  </a:p>
                </p:txBody>
              </p:sp>
            </mc:Choice>
            <mc:Fallback xmlns="">
              <p:sp>
                <p:nvSpPr>
                  <p:cNvPr id="26" name="Rectangle 25">
                    <a:extLst>
                      <a:ext uri="{FF2B5EF4-FFF2-40B4-BE49-F238E27FC236}">
                        <a16:creationId xmlns:a16="http://schemas.microsoft.com/office/drawing/2014/main" id="{15C65C43-8D24-2348-83A5-F9F3C7B76CBA}"/>
                      </a:ext>
                    </a:extLst>
                  </p:cNvPr>
                  <p:cNvSpPr>
                    <a:spLocks noRot="1" noChangeAspect="1" noMove="1" noResize="1" noEditPoints="1" noAdjustHandles="1" noChangeArrowheads="1" noChangeShapeType="1" noTextEdit="1"/>
                  </p:cNvSpPr>
                  <p:nvPr/>
                </p:nvSpPr>
                <p:spPr>
                  <a:xfrm rot="16200000">
                    <a:off x="6446520" y="3685032"/>
                    <a:ext cx="887021" cy="430887"/>
                  </a:xfrm>
                  <a:prstGeom prst="rect">
                    <a:avLst/>
                  </a:prstGeom>
                  <a:blipFill>
                    <a:blip r:embed="rId5"/>
                    <a:stretch>
                      <a:fillRect/>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7D88F8A-4899-6048-AA98-6D8152DB0AC8}"/>
                </a:ext>
              </a:extLst>
            </p:cNvPr>
            <p:cNvPicPr>
              <a:picLocks noChangeAspect="1"/>
            </p:cNvPicPr>
            <p:nvPr/>
          </p:nvPicPr>
          <p:blipFill>
            <a:blip r:embed="rId6"/>
            <a:stretch>
              <a:fillRect/>
            </a:stretch>
          </p:blipFill>
          <p:spPr>
            <a:xfrm>
              <a:off x="7028180" y="2509012"/>
              <a:ext cx="4787900" cy="3187700"/>
            </a:xfrm>
            <a:prstGeom prst="rect">
              <a:avLst/>
            </a:prstGeom>
          </p:spPr>
        </p:pic>
      </p:grpSp>
    </p:spTree>
    <p:extLst>
      <p:ext uri="{BB962C8B-B14F-4D97-AF65-F5344CB8AC3E}">
        <p14:creationId xmlns:p14="http://schemas.microsoft.com/office/powerpoint/2010/main" val="2736062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EC04-E63A-6F4D-9D01-E3283F239E93}"/>
              </a:ext>
            </a:extLst>
          </p:cNvPr>
          <p:cNvSpPr>
            <a:spLocks noGrp="1"/>
          </p:cNvSpPr>
          <p:nvPr>
            <p:ph type="title"/>
          </p:nvPr>
        </p:nvSpPr>
        <p:spPr/>
        <p:txBody>
          <a:bodyPr/>
          <a:lstStyle/>
          <a:p>
            <a:r>
              <a:rPr lang="en-US" dirty="0"/>
              <a:t>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A7A42-F452-7641-9CD1-A4A565BDEF40}"/>
                  </a:ext>
                </a:extLst>
              </p:cNvPr>
              <p:cNvSpPr>
                <a:spLocks noGrp="1"/>
              </p:cNvSpPr>
              <p:nvPr>
                <p:ph sz="half" idx="10"/>
              </p:nvPr>
            </p:nvSpPr>
            <p:spPr/>
            <p:txBody>
              <a:bodyPr/>
              <a:lstStyle/>
              <a:p>
                <a:pPr marL="0" indent="0">
                  <a:buNone/>
                </a:pPr>
                <a:r>
                  <a:rPr lang="en-US" sz="2800" dirty="0"/>
                  <a:t>We learn the </a:t>
                </a:r>
                <a:r>
                  <a:rPr lang="en-US" sz="2800" dirty="0">
                    <a:solidFill>
                      <a:schemeClr val="accent1"/>
                    </a:solidFill>
                  </a:rPr>
                  <a:t>parameters (i.e. w</a:t>
                </a:r>
                <a:r>
                  <a:rPr lang="en-US" sz="2800" baseline="-25000" dirty="0">
                    <a:solidFill>
                      <a:schemeClr val="accent1"/>
                    </a:solidFill>
                  </a:rPr>
                  <a:t>1</a:t>
                </a:r>
                <a:r>
                  <a:rPr lang="en-US" sz="2800" dirty="0">
                    <a:solidFill>
                      <a:schemeClr val="accent1"/>
                    </a:solidFill>
                  </a:rPr>
                  <a:t>, w</a:t>
                </a:r>
                <a:r>
                  <a:rPr lang="en-US" sz="2800" baseline="-25000" dirty="0">
                    <a:solidFill>
                      <a:schemeClr val="accent1"/>
                    </a:solidFill>
                  </a:rPr>
                  <a:t>2</a:t>
                </a:r>
                <a:r>
                  <a:rPr lang="en-US" sz="2800" dirty="0">
                    <a:solidFill>
                      <a:schemeClr val="accent1"/>
                    </a:solidFill>
                  </a:rPr>
                  <a:t>, .., b) </a:t>
                </a:r>
                <a:r>
                  <a:rPr lang="en-US" sz="2800" dirty="0"/>
                  <a:t>of these </a:t>
                </a:r>
                <a:r>
                  <a:rPr lang="en-US" sz="2800" b="1" dirty="0"/>
                  <a:t>regression models</a:t>
                </a:r>
                <a:r>
                  <a:rPr lang="en-US" sz="2800" dirty="0"/>
                  <a:t> from </a:t>
                </a:r>
                <a:r>
                  <a:rPr lang="en-US" sz="2800" b="1" dirty="0"/>
                  <a:t>data</a:t>
                </a:r>
                <a:r>
                  <a:rPr lang="en-US" sz="2800" dirty="0"/>
                  <a:t>.</a:t>
                </a:r>
              </a:p>
              <a:p>
                <a:pPr marL="0" indent="0">
                  <a:buNone/>
                </a:pPr>
                <a:endParaRPr lang="en-US" sz="1400" b="1" dirty="0">
                  <a:solidFill>
                    <a:schemeClr val="accent1"/>
                  </a:solidFill>
                </a:endParaRPr>
              </a:p>
              <a:p>
                <a:pPr marL="0" indent="0">
                  <a:buNone/>
                </a:pPr>
                <a:r>
                  <a:rPr lang="en-US" sz="2800" b="1" dirty="0">
                    <a:solidFill>
                      <a:schemeClr val="accent1"/>
                    </a:solidFill>
                  </a:rPr>
                  <a:t>How?</a:t>
                </a:r>
              </a:p>
              <a:p>
                <a:pPr marL="971550" lvl="1" indent="-514350">
                  <a:buFont typeface="+mj-lt"/>
                  <a:buAutoNum type="arabicPeriod"/>
                </a:pPr>
                <a:r>
                  <a:rPr lang="en-US" b="1" dirty="0"/>
                  <a:t>Specify a loss function: </a:t>
                </a:r>
              </a:p>
              <a:p>
                <a:pPr lvl="2"/>
                <a:r>
                  <a:rPr lang="en-US" sz="2400" dirty="0">
                    <a:solidFill>
                      <a:schemeClr val="accent1"/>
                    </a:solidFill>
                  </a:rPr>
                  <a:t>Squared loss: </a:t>
                </a:r>
              </a:p>
              <a:p>
                <a:pPr lvl="2"/>
                <a:r>
                  <a:rPr lang="en-US" sz="2400" dirty="0">
                    <a:solidFill>
                      <a:schemeClr val="accent1"/>
                    </a:solidFill>
                  </a:rPr>
                  <a:t>Log-loss: </a:t>
                </a:r>
                <a:endParaRPr lang="en-US" sz="2400" b="1" dirty="0">
                  <a:solidFill>
                    <a:schemeClr val="accent1"/>
                  </a:solidFill>
                </a:endParaRPr>
              </a:p>
              <a:p>
                <a:pPr marL="971550" lvl="1" indent="-514350">
                  <a:buFont typeface="+mj-lt"/>
                  <a:buAutoNum type="arabicPeriod"/>
                </a:pPr>
                <a:r>
                  <a:rPr lang="en-US" b="1" dirty="0"/>
                  <a:t>Minimize the average loss on your data: </a:t>
                </a:r>
                <a:r>
                  <a:rPr lang="en-US" dirty="0"/>
                  <a:t>With mathematical optimization</a:t>
                </a:r>
              </a:p>
              <a:p>
                <a:pPr marL="457200"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e>
                      </m:nary>
                    </m:oMath>
                  </m:oMathPara>
                </a14:m>
                <a:endParaRPr lang="en-US" dirty="0"/>
              </a:p>
              <a:p>
                <a:pPr marL="971550" lvl="1" indent="-514350">
                  <a:buFont typeface="+mj-lt"/>
                  <a:buAutoNum type="arabicPeriod"/>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215A7A42-F452-7641-9CD1-A4A565BDEF40}"/>
                  </a:ext>
                </a:extLst>
              </p:cNvPr>
              <p:cNvSpPr>
                <a:spLocks noGrp="1" noRot="1" noChangeAspect="1" noMove="1" noResize="1" noEditPoints="1" noAdjustHandles="1" noChangeArrowheads="1" noChangeShapeType="1" noTextEdit="1"/>
              </p:cNvSpPr>
              <p:nvPr>
                <p:ph sz="half" idx="10"/>
              </p:nvPr>
            </p:nvSpPr>
            <p:spPr>
              <a:blipFill>
                <a:blip r:embed="rId3"/>
                <a:stretch>
                  <a:fillRect l="-1181"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D8746D2-A913-2E49-9BD9-B39C6E74D885}"/>
                  </a:ext>
                </a:extLst>
              </p:cNvPr>
              <p:cNvSpPr/>
              <p:nvPr/>
            </p:nvSpPr>
            <p:spPr>
              <a:xfrm>
                <a:off x="3383388" y="3706718"/>
                <a:ext cx="558960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r>
                        <a:rPr lang="en-US" sz="220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𝑙𝑜𝑔</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𝑝</m:t>
                              </m:r>
                            </m:e>
                          </m:d>
                          <m:r>
                            <a:rPr lang="en-US" sz="2200" i="1">
                              <a:latin typeface="Cambria Math" panose="02040503050406030204" pitchFamily="18" charset="0"/>
                              <a:ea typeface="Cambria Math" panose="02040503050406030204" pitchFamily="18" charset="0"/>
                            </a:rPr>
                            <m:t>+</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1−</m:t>
                              </m:r>
                              <m:r>
                                <a:rPr lang="en-US" sz="2200" i="1">
                                  <a:latin typeface="Cambria Math" panose="02040503050406030204" pitchFamily="18" charset="0"/>
                                  <a:ea typeface="Cambria Math" panose="02040503050406030204" pitchFamily="18" charset="0"/>
                                </a:rPr>
                                <m:t>𝑦</m:t>
                              </m:r>
                            </m:e>
                          </m:d>
                          <m:r>
                            <a:rPr lang="en-US" sz="2200" i="1">
                              <a:latin typeface="Cambria Math" panose="02040503050406030204" pitchFamily="18" charset="0"/>
                              <a:ea typeface="Cambria Math" panose="02040503050406030204" pitchFamily="18" charset="0"/>
                            </a:rPr>
                            <m:t>.</m:t>
                          </m:r>
                          <m:func>
                            <m:funcPr>
                              <m:ctrlPr>
                                <a:rPr lang="en-US" sz="2200" i="1">
                                  <a:latin typeface="Cambria Math" panose="02040503050406030204" pitchFamily="18" charset="0"/>
                                  <a:ea typeface="Cambria Math" panose="02040503050406030204" pitchFamily="18" charset="0"/>
                                </a:rPr>
                              </m:ctrlPr>
                            </m:funcPr>
                            <m:fName>
                              <m:r>
                                <a:rPr lang="en-US" sz="2200" i="1">
                                  <a:latin typeface="Cambria Math" panose="02040503050406030204" pitchFamily="18" charset="0"/>
                                  <a:ea typeface="Cambria Math" panose="02040503050406030204" pitchFamily="18" charset="0"/>
                                </a:rPr>
                                <m:t>𝑙𝑜𝑔</m:t>
                              </m:r>
                            </m:fName>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1−</m:t>
                                  </m:r>
                                  <m:r>
                                    <a:rPr lang="en-US" sz="2200" i="1">
                                      <a:latin typeface="Cambria Math" panose="02040503050406030204" pitchFamily="18" charset="0"/>
                                      <a:ea typeface="Cambria Math" panose="02040503050406030204" pitchFamily="18" charset="0"/>
                                    </a:rPr>
                                    <m:t>𝑝</m:t>
                                  </m:r>
                                </m:e>
                              </m:d>
                            </m:e>
                          </m:func>
                        </m:e>
                      </m:d>
                    </m:oMath>
                  </m:oMathPara>
                </a14:m>
                <a:endParaRPr lang="en-US" sz="2200" dirty="0"/>
              </a:p>
            </p:txBody>
          </p:sp>
        </mc:Choice>
        <mc:Fallback xmlns="">
          <p:sp>
            <p:nvSpPr>
              <p:cNvPr id="4" name="Rectangle 3">
                <a:extLst>
                  <a:ext uri="{FF2B5EF4-FFF2-40B4-BE49-F238E27FC236}">
                    <a16:creationId xmlns:a16="http://schemas.microsoft.com/office/drawing/2014/main" id="{8D8746D2-A913-2E49-9BD9-B39C6E74D885}"/>
                  </a:ext>
                </a:extLst>
              </p:cNvPr>
              <p:cNvSpPr>
                <a:spLocks noRot="1" noChangeAspect="1" noMove="1" noResize="1" noEditPoints="1" noAdjustHandles="1" noChangeArrowheads="1" noChangeShapeType="1" noTextEdit="1"/>
              </p:cNvSpPr>
              <p:nvPr/>
            </p:nvSpPr>
            <p:spPr>
              <a:xfrm>
                <a:off x="3383388" y="3706718"/>
                <a:ext cx="5589607" cy="430887"/>
              </a:xfrm>
              <a:prstGeom prst="rect">
                <a:avLst/>
              </a:prstGeom>
              <a:blipFill>
                <a:blip r:embed="rId4"/>
                <a:stretch>
                  <a:fillRect t="-2817"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E9A1A1-AA88-5243-AC16-5CF5E0A9A614}"/>
                  </a:ext>
                </a:extLst>
              </p:cNvPr>
              <p:cNvSpPr/>
              <p:nvPr/>
            </p:nvSpPr>
            <p:spPr>
              <a:xfrm>
                <a:off x="4029493" y="3338727"/>
                <a:ext cx="3308342" cy="43088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𝐿</m:t>
                      </m:r>
                      <m:d>
                        <m:dPr>
                          <m:ctrlPr>
                            <a:rPr lang="en-US" sz="2200" i="1">
                              <a:latin typeface="Cambria Math" panose="02040503050406030204" pitchFamily="18" charset="0"/>
                            </a:rPr>
                          </m:ctrlPr>
                        </m:dPr>
                        <m:e>
                          <m:r>
                            <a:rPr lang="en-US" sz="2200" b="0" i="1" smtClean="0">
                              <a:latin typeface="Cambria Math" panose="02040503050406030204" pitchFamily="18" charset="0"/>
                            </a:rPr>
                            <m:t>𝑦</m:t>
                          </m:r>
                          <m:r>
                            <a:rPr lang="en-US" sz="2200" i="1">
                              <a:latin typeface="Cambria Math" panose="02040503050406030204" pitchFamily="18" charset="0"/>
                            </a:rPr>
                            <m:t>, </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𝑦</m:t>
                              </m:r>
                            </m:e>
                          </m:acc>
                        </m:e>
                      </m:d>
                      <m:r>
                        <a:rPr lang="en-US" sz="2200" i="1">
                          <a:latin typeface="Cambria Math" panose="02040503050406030204" pitchFamily="18" charset="0"/>
                        </a:rPr>
                        <m:t>=</m:t>
                      </m:r>
                      <m:r>
                        <a:rPr lang="en-US" sz="2200" b="0" i="1" smtClean="0">
                          <a:latin typeface="Cambria Math" panose="02040503050406030204" pitchFamily="18" charset="0"/>
                        </a:rPr>
                        <m:t>(1/2</m:t>
                      </m:r>
                      <m:sSup>
                        <m:sSupPr>
                          <m:ctrlPr>
                            <a:rPr lang="en-US" sz="2200" i="1">
                              <a:latin typeface="Cambria Math" panose="02040503050406030204" pitchFamily="18" charset="0"/>
                            </a:rPr>
                          </m:ctrlPr>
                        </m:sSupPr>
                        <m:e>
                          <m:r>
                            <a:rPr lang="en-US" sz="2200" b="0" i="1" smtClean="0">
                              <a:latin typeface="Cambria Math" panose="02040503050406030204" pitchFamily="18" charset="0"/>
                            </a:rPr>
                            <m:t>) .</m:t>
                          </m:r>
                          <m:r>
                            <a:rPr lang="en-US" sz="2200" i="1">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rPr>
                            <m:t>)</m:t>
                          </m:r>
                        </m:e>
                        <m:sup>
                          <m:r>
                            <a:rPr lang="en-US" sz="2200" i="1">
                              <a:latin typeface="Cambria Math" panose="02040503050406030204" pitchFamily="18" charset="0"/>
                            </a:rPr>
                            <m:t>2</m:t>
                          </m:r>
                        </m:sup>
                      </m:sSup>
                    </m:oMath>
                  </m:oMathPara>
                </a14:m>
                <a:endParaRPr lang="en-US" sz="2200" dirty="0"/>
              </a:p>
            </p:txBody>
          </p:sp>
        </mc:Choice>
        <mc:Fallback xmlns="">
          <p:sp>
            <p:nvSpPr>
              <p:cNvPr id="5" name="Rectangle 4">
                <a:extLst>
                  <a:ext uri="{FF2B5EF4-FFF2-40B4-BE49-F238E27FC236}">
                    <a16:creationId xmlns:a16="http://schemas.microsoft.com/office/drawing/2014/main" id="{EEE9A1A1-AA88-5243-AC16-5CF5E0A9A614}"/>
                  </a:ext>
                </a:extLst>
              </p:cNvPr>
              <p:cNvSpPr>
                <a:spLocks noRot="1" noChangeAspect="1" noMove="1" noResize="1" noEditPoints="1" noAdjustHandles="1" noChangeArrowheads="1" noChangeShapeType="1" noTextEdit="1"/>
              </p:cNvSpPr>
              <p:nvPr/>
            </p:nvSpPr>
            <p:spPr>
              <a:xfrm>
                <a:off x="4029493" y="3338727"/>
                <a:ext cx="3308342" cy="430887"/>
              </a:xfrm>
              <a:prstGeom prst="rect">
                <a:avLst/>
              </a:prstGeom>
              <a:blipFill>
                <a:blip r:embed="rId5"/>
                <a:stretch>
                  <a:fillRect t="-2857" b="-1714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457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C0D-D489-3E4E-879D-8E4ADA32CA9D}"/>
              </a:ext>
            </a:extLst>
          </p:cNvPr>
          <p:cNvSpPr>
            <a:spLocks noGrp="1"/>
          </p:cNvSpPr>
          <p:nvPr>
            <p:ph type="title"/>
          </p:nvPr>
        </p:nvSpPr>
        <p:spPr/>
        <p:txBody>
          <a:bodyPr/>
          <a:lstStyle/>
          <a:p>
            <a:r>
              <a:rPr lang="en-US" dirty="0"/>
              <a:t>Optimization - Gradient Descent</a:t>
            </a:r>
          </a:p>
        </p:txBody>
      </p:sp>
      <p:pic>
        <p:nvPicPr>
          <p:cNvPr id="6" name="Graphic 5">
            <a:extLst>
              <a:ext uri="{FF2B5EF4-FFF2-40B4-BE49-F238E27FC236}">
                <a16:creationId xmlns:a16="http://schemas.microsoft.com/office/drawing/2014/main" id="{D39E8BA6-F207-AC40-91D3-F43A9DF299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093" b="9071"/>
          <a:stretch/>
        </p:blipFill>
        <p:spPr>
          <a:xfrm>
            <a:off x="7991865" y="2129845"/>
            <a:ext cx="3681381" cy="259831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91435E3-434E-D44B-992E-DA949297BE3E}"/>
                  </a:ext>
                </a:extLst>
              </p:cNvPr>
              <p:cNvSpPr/>
              <p:nvPr/>
            </p:nvSpPr>
            <p:spPr>
              <a:xfrm>
                <a:off x="7292590" y="3004872"/>
                <a:ext cx="911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oMath>
                  </m:oMathPara>
                </a14:m>
                <a:endParaRPr lang="en-US" dirty="0"/>
              </a:p>
            </p:txBody>
          </p:sp>
        </mc:Choice>
        <mc:Fallback xmlns="">
          <p:sp>
            <p:nvSpPr>
              <p:cNvPr id="7" name="Rectangle 6">
                <a:extLst>
                  <a:ext uri="{FF2B5EF4-FFF2-40B4-BE49-F238E27FC236}">
                    <a16:creationId xmlns:a16="http://schemas.microsoft.com/office/drawing/2014/main" id="{991435E3-434E-D44B-992E-DA949297BE3E}"/>
                  </a:ext>
                </a:extLst>
              </p:cNvPr>
              <p:cNvSpPr>
                <a:spLocks noRot="1" noChangeAspect="1" noMove="1" noResize="1" noEditPoints="1" noAdjustHandles="1" noChangeArrowheads="1" noChangeShapeType="1" noTextEdit="1"/>
              </p:cNvSpPr>
              <p:nvPr/>
            </p:nvSpPr>
            <p:spPr>
              <a:xfrm>
                <a:off x="7292590" y="3004872"/>
                <a:ext cx="911532"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E14635A-A86F-B640-9A69-EF8A067B7451}"/>
                  </a:ext>
                </a:extLst>
              </p:cNvPr>
              <p:cNvSpPr/>
              <p:nvPr/>
            </p:nvSpPr>
            <p:spPr>
              <a:xfrm>
                <a:off x="9848194" y="4622639"/>
                <a:ext cx="4142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8" name="Rectangle 7">
                <a:extLst>
                  <a:ext uri="{FF2B5EF4-FFF2-40B4-BE49-F238E27FC236}">
                    <a16:creationId xmlns:a16="http://schemas.microsoft.com/office/drawing/2014/main" id="{7E14635A-A86F-B640-9A69-EF8A067B7451}"/>
                  </a:ext>
                </a:extLst>
              </p:cNvPr>
              <p:cNvSpPr>
                <a:spLocks noRot="1" noChangeAspect="1" noMove="1" noResize="1" noEditPoints="1" noAdjustHandles="1" noChangeArrowheads="1" noChangeShapeType="1" noTextEdit="1"/>
              </p:cNvSpPr>
              <p:nvPr/>
            </p:nvSpPr>
            <p:spPr>
              <a:xfrm>
                <a:off x="9848194" y="4622639"/>
                <a:ext cx="41421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9541CC0-15B4-6048-BBDD-4828283EB7A7}"/>
                  </a:ext>
                </a:extLst>
              </p14:cNvPr>
              <p14:cNvContentPartPr/>
              <p14:nvPr/>
            </p14:nvContentPartPr>
            <p14:xfrm>
              <a:off x="10676535" y="2340042"/>
              <a:ext cx="642600" cy="1087200"/>
            </p14:xfrm>
          </p:contentPart>
        </mc:Choice>
        <mc:Fallback xmlns="">
          <p:pic>
            <p:nvPicPr>
              <p:cNvPr id="10" name="Ink 9">
                <a:extLst>
                  <a:ext uri="{FF2B5EF4-FFF2-40B4-BE49-F238E27FC236}">
                    <a16:creationId xmlns:a16="http://schemas.microsoft.com/office/drawing/2014/main" id="{89541CC0-15B4-6048-BBDD-4828283EB7A7}"/>
                  </a:ext>
                </a:extLst>
              </p:cNvPr>
              <p:cNvPicPr/>
              <p:nvPr/>
            </p:nvPicPr>
            <p:blipFill>
              <a:blip r:embed="rId8"/>
              <a:stretch>
                <a:fillRect/>
              </a:stretch>
            </p:blipFill>
            <p:spPr>
              <a:xfrm>
                <a:off x="10667535" y="2331045"/>
                <a:ext cx="660240" cy="110483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DCD22C20-F1DA-EA43-BA35-69C1A42C3027}"/>
                  </a:ext>
                </a:extLst>
              </p14:cNvPr>
              <p14:cNvContentPartPr/>
              <p14:nvPr/>
            </p14:nvContentPartPr>
            <p14:xfrm>
              <a:off x="10471335" y="3598962"/>
              <a:ext cx="307800" cy="339840"/>
            </p14:xfrm>
          </p:contentPart>
        </mc:Choice>
        <mc:Fallback xmlns="">
          <p:pic>
            <p:nvPicPr>
              <p:cNvPr id="23" name="Ink 22">
                <a:extLst>
                  <a:ext uri="{FF2B5EF4-FFF2-40B4-BE49-F238E27FC236}">
                    <a16:creationId xmlns:a16="http://schemas.microsoft.com/office/drawing/2014/main" id="{DCD22C20-F1DA-EA43-BA35-69C1A42C3027}"/>
                  </a:ext>
                </a:extLst>
              </p:cNvPr>
              <p:cNvPicPr/>
              <p:nvPr/>
            </p:nvPicPr>
            <p:blipFill>
              <a:blip r:embed="rId10"/>
              <a:stretch>
                <a:fillRect/>
              </a:stretch>
            </p:blipFill>
            <p:spPr>
              <a:xfrm>
                <a:off x="10462346" y="3589962"/>
                <a:ext cx="325419" cy="357480"/>
              </a:xfrm>
              <a:prstGeom prst="rect">
                <a:avLst/>
              </a:prstGeom>
            </p:spPr>
          </p:pic>
        </mc:Fallback>
      </mc:AlternateContent>
      <p:grpSp>
        <p:nvGrpSpPr>
          <p:cNvPr id="32" name="Group 31">
            <a:extLst>
              <a:ext uri="{FF2B5EF4-FFF2-40B4-BE49-F238E27FC236}">
                <a16:creationId xmlns:a16="http://schemas.microsoft.com/office/drawing/2014/main" id="{10826DB8-A06D-E444-BB20-AA4139532BCD}"/>
              </a:ext>
            </a:extLst>
          </p:cNvPr>
          <p:cNvGrpSpPr/>
          <p:nvPr/>
        </p:nvGrpSpPr>
        <p:grpSpPr>
          <a:xfrm>
            <a:off x="9984615" y="4028802"/>
            <a:ext cx="511920" cy="260280"/>
            <a:chOff x="8671648" y="4320237"/>
            <a:chExt cx="511920" cy="26028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8029F8DD-E40D-A24F-A8E5-13DF4D877229}"/>
                    </a:ext>
                  </a:extLst>
                </p14:cNvPr>
                <p14:cNvContentPartPr/>
                <p14:nvPr/>
              </p14:nvContentPartPr>
              <p14:xfrm>
                <a:off x="8979808" y="4320237"/>
                <a:ext cx="203760" cy="94320"/>
              </p14:xfrm>
            </p:contentPart>
          </mc:Choice>
          <mc:Fallback xmlns="">
            <p:pic>
              <p:nvPicPr>
                <p:cNvPr id="25" name="Ink 24">
                  <a:extLst>
                    <a:ext uri="{FF2B5EF4-FFF2-40B4-BE49-F238E27FC236}">
                      <a16:creationId xmlns:a16="http://schemas.microsoft.com/office/drawing/2014/main" id="{8029F8DD-E40D-A24F-A8E5-13DF4D877229}"/>
                    </a:ext>
                  </a:extLst>
                </p:cNvPr>
                <p:cNvPicPr/>
                <p:nvPr/>
              </p:nvPicPr>
              <p:blipFill>
                <a:blip r:embed="rId12"/>
                <a:stretch>
                  <a:fillRect/>
                </a:stretch>
              </p:blipFill>
              <p:spPr>
                <a:xfrm>
                  <a:off x="8970808" y="4311237"/>
                  <a:ext cx="221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10C0A6B2-81BD-1245-8CED-BE89A1EB74C8}"/>
                    </a:ext>
                  </a:extLst>
                </p14:cNvPr>
                <p14:cNvContentPartPr/>
                <p14:nvPr/>
              </p14:nvContentPartPr>
              <p14:xfrm>
                <a:off x="8886208" y="4456677"/>
                <a:ext cx="95760" cy="35280"/>
              </p14:xfrm>
            </p:contentPart>
          </mc:Choice>
          <mc:Fallback xmlns="">
            <p:pic>
              <p:nvPicPr>
                <p:cNvPr id="27" name="Ink 26">
                  <a:extLst>
                    <a:ext uri="{FF2B5EF4-FFF2-40B4-BE49-F238E27FC236}">
                      <a16:creationId xmlns:a16="http://schemas.microsoft.com/office/drawing/2014/main" id="{10C0A6B2-81BD-1245-8CED-BE89A1EB74C8}"/>
                    </a:ext>
                  </a:extLst>
                </p:cNvPr>
                <p:cNvPicPr/>
                <p:nvPr/>
              </p:nvPicPr>
              <p:blipFill>
                <a:blip r:embed="rId14"/>
                <a:stretch>
                  <a:fillRect/>
                </a:stretch>
              </p:blipFill>
              <p:spPr>
                <a:xfrm>
                  <a:off x="8877208" y="4447677"/>
                  <a:ext cx="1134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D8B70EC8-9D7F-3F46-ACB9-57F53B14AF26}"/>
                    </a:ext>
                  </a:extLst>
                </p14:cNvPr>
                <p14:cNvContentPartPr/>
                <p14:nvPr/>
              </p14:nvContentPartPr>
              <p14:xfrm>
                <a:off x="8775328" y="4490157"/>
                <a:ext cx="110160" cy="36000"/>
              </p14:xfrm>
            </p:contentPart>
          </mc:Choice>
          <mc:Fallback xmlns="">
            <p:pic>
              <p:nvPicPr>
                <p:cNvPr id="28" name="Ink 27">
                  <a:extLst>
                    <a:ext uri="{FF2B5EF4-FFF2-40B4-BE49-F238E27FC236}">
                      <a16:creationId xmlns:a16="http://schemas.microsoft.com/office/drawing/2014/main" id="{D8B70EC8-9D7F-3F46-ACB9-57F53B14AF26}"/>
                    </a:ext>
                  </a:extLst>
                </p:cNvPr>
                <p:cNvPicPr/>
                <p:nvPr/>
              </p:nvPicPr>
              <p:blipFill>
                <a:blip r:embed="rId16"/>
                <a:stretch>
                  <a:fillRect/>
                </a:stretch>
              </p:blipFill>
              <p:spPr>
                <a:xfrm>
                  <a:off x="8766357" y="4481066"/>
                  <a:ext cx="127743" cy="538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2477F684-9D95-694B-ABCD-E26CADBB5BBE}"/>
                    </a:ext>
                  </a:extLst>
                </p14:cNvPr>
                <p14:cNvContentPartPr/>
                <p14:nvPr/>
              </p14:nvContentPartPr>
              <p14:xfrm>
                <a:off x="8744728" y="4523997"/>
                <a:ext cx="62640" cy="14760"/>
              </p14:xfrm>
            </p:contentPart>
          </mc:Choice>
          <mc:Fallback xmlns="">
            <p:pic>
              <p:nvPicPr>
                <p:cNvPr id="29" name="Ink 28">
                  <a:extLst>
                    <a:ext uri="{FF2B5EF4-FFF2-40B4-BE49-F238E27FC236}">
                      <a16:creationId xmlns:a16="http://schemas.microsoft.com/office/drawing/2014/main" id="{2477F684-9D95-694B-ABCD-E26CADBB5BBE}"/>
                    </a:ext>
                  </a:extLst>
                </p:cNvPr>
                <p:cNvPicPr/>
                <p:nvPr/>
              </p:nvPicPr>
              <p:blipFill>
                <a:blip r:embed="rId18"/>
                <a:stretch>
                  <a:fillRect/>
                </a:stretch>
              </p:blipFill>
              <p:spPr>
                <a:xfrm>
                  <a:off x="8735728" y="4514997"/>
                  <a:ext cx="80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EBE5BB53-2C55-A342-931E-F043FFAA986E}"/>
                    </a:ext>
                  </a:extLst>
                </p14:cNvPr>
                <p14:cNvContentPartPr/>
                <p14:nvPr/>
              </p14:nvContentPartPr>
              <p14:xfrm>
                <a:off x="8696488" y="4527957"/>
                <a:ext cx="34200" cy="14400"/>
              </p14:xfrm>
            </p:contentPart>
          </mc:Choice>
          <mc:Fallback xmlns="">
            <p:pic>
              <p:nvPicPr>
                <p:cNvPr id="30" name="Ink 29">
                  <a:extLst>
                    <a:ext uri="{FF2B5EF4-FFF2-40B4-BE49-F238E27FC236}">
                      <a16:creationId xmlns:a16="http://schemas.microsoft.com/office/drawing/2014/main" id="{EBE5BB53-2C55-A342-931E-F043FFAA986E}"/>
                    </a:ext>
                  </a:extLst>
                </p:cNvPr>
                <p:cNvPicPr/>
                <p:nvPr/>
              </p:nvPicPr>
              <p:blipFill>
                <a:blip r:embed="rId20"/>
                <a:stretch>
                  <a:fillRect/>
                </a:stretch>
              </p:blipFill>
              <p:spPr>
                <a:xfrm>
                  <a:off x="8687488" y="4518957"/>
                  <a:ext cx="51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CE5C647B-6FF0-C040-9D73-81474EEC3108}"/>
                    </a:ext>
                  </a:extLst>
                </p14:cNvPr>
                <p14:cNvContentPartPr/>
                <p14:nvPr/>
              </p14:nvContentPartPr>
              <p14:xfrm>
                <a:off x="8671648" y="4553157"/>
                <a:ext cx="15840" cy="27360"/>
              </p14:xfrm>
            </p:contentPart>
          </mc:Choice>
          <mc:Fallback xmlns="">
            <p:pic>
              <p:nvPicPr>
                <p:cNvPr id="31" name="Ink 30">
                  <a:extLst>
                    <a:ext uri="{FF2B5EF4-FFF2-40B4-BE49-F238E27FC236}">
                      <a16:creationId xmlns:a16="http://schemas.microsoft.com/office/drawing/2014/main" id="{CE5C647B-6FF0-C040-9D73-81474EEC3108}"/>
                    </a:ext>
                  </a:extLst>
                </p:cNvPr>
                <p:cNvPicPr/>
                <p:nvPr/>
              </p:nvPicPr>
              <p:blipFill>
                <a:blip r:embed="rId22"/>
                <a:stretch>
                  <a:fillRect/>
                </a:stretch>
              </p:blipFill>
              <p:spPr>
                <a:xfrm>
                  <a:off x="8662648" y="4544157"/>
                  <a:ext cx="33480" cy="45000"/>
                </a:xfrm>
                <a:prstGeom prst="rect">
                  <a:avLst/>
                </a:prstGeom>
              </p:spPr>
            </p:pic>
          </mc:Fallback>
        </mc:AlternateContent>
      </p:grpSp>
      <p:sp>
        <p:nvSpPr>
          <p:cNvPr id="22" name="TextBox 21">
            <a:extLst>
              <a:ext uri="{FF2B5EF4-FFF2-40B4-BE49-F238E27FC236}">
                <a16:creationId xmlns:a16="http://schemas.microsoft.com/office/drawing/2014/main" id="{DFCA4EED-8C3A-D74A-BC68-64BB7A5A6705}"/>
              </a:ext>
            </a:extLst>
          </p:cNvPr>
          <p:cNvSpPr txBox="1"/>
          <p:nvPr/>
        </p:nvSpPr>
        <p:spPr>
          <a:xfrm>
            <a:off x="9052002" y="1894955"/>
            <a:ext cx="2006600" cy="369332"/>
          </a:xfrm>
          <a:prstGeom prst="rect">
            <a:avLst/>
          </a:prstGeom>
          <a:noFill/>
        </p:spPr>
        <p:txBody>
          <a:bodyPr wrap="square" rtlCol="0">
            <a:spAutoFit/>
          </a:bodyPr>
          <a:lstStyle/>
          <a:p>
            <a:r>
              <a:rPr lang="en-US" dirty="0"/>
              <a:t>Gradient Descent</a:t>
            </a:r>
          </a:p>
        </p:txBody>
      </p:sp>
      <p:sp>
        <p:nvSpPr>
          <p:cNvPr id="26" name="TextBox 25">
            <a:extLst>
              <a:ext uri="{FF2B5EF4-FFF2-40B4-BE49-F238E27FC236}">
                <a16:creationId xmlns:a16="http://schemas.microsoft.com/office/drawing/2014/main" id="{7DC50FA5-E7FE-2048-A851-201E60781B3E}"/>
              </a:ext>
            </a:extLst>
          </p:cNvPr>
          <p:cNvSpPr txBox="1"/>
          <p:nvPr/>
        </p:nvSpPr>
        <p:spPr>
          <a:xfrm>
            <a:off x="850002" y="1471604"/>
            <a:ext cx="6392976" cy="4339650"/>
          </a:xfrm>
          <a:prstGeom prst="rect">
            <a:avLst/>
          </a:prstGeom>
          <a:noFill/>
        </p:spPr>
        <p:txBody>
          <a:bodyPr wrap="square" rtlCol="0">
            <a:spAutoFit/>
          </a:bodyPr>
          <a:lstStyle/>
          <a:p>
            <a:pPr>
              <a:spcBef>
                <a:spcPts val="600"/>
              </a:spcBef>
              <a:spcAft>
                <a:spcPts val="600"/>
              </a:spcAft>
            </a:pPr>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Gradient Descent </a:t>
            </a:r>
            <a:r>
              <a:rPr lang="en-US" sz="2400" dirty="0">
                <a:latin typeface="Amazon Ember" panose="020B0603020204020204" pitchFamily="34" charset="0"/>
                <a:ea typeface="Amazon Ember" panose="020B0603020204020204" pitchFamily="34" charset="0"/>
                <a:cs typeface="Amazon Ember" panose="020B0603020204020204" pitchFamily="34" charset="0"/>
              </a:rPr>
              <a:t>finds the minimum of a loss function by moving in the direction of the steepest descent, iteratively.</a:t>
            </a:r>
          </a:p>
          <a:p>
            <a:pPr>
              <a:spcBef>
                <a:spcPts val="600"/>
              </a:spcBef>
              <a:spcAft>
                <a:spcPts val="6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At each iteration, weights are updated by:</a:t>
            </a:r>
          </a:p>
          <a:p>
            <a:pPr>
              <a:spcBef>
                <a:spcPts val="600"/>
              </a:spcBef>
              <a:spcAft>
                <a:spcPts val="600"/>
              </a:spcAft>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600"/>
              </a:spcBef>
              <a:spcAft>
                <a:spcPts val="600"/>
              </a:spcAft>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600"/>
              </a:spcBef>
              <a:spcAft>
                <a:spcPts val="600"/>
              </a:spcAft>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342900" lvl="5" indent="-342900">
              <a:spcBef>
                <a:spcPts val="600"/>
              </a:spcBef>
              <a:spcAft>
                <a:spcPts val="600"/>
              </a:spcAft>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0" lvl="5">
              <a:spcBef>
                <a:spcPts val="600"/>
              </a:spcBef>
              <a:spcAft>
                <a:spcPts val="600"/>
              </a:spcAft>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1AA058-75F9-FF46-8DFD-A5984E4BDB3F}"/>
                  </a:ext>
                </a:extLst>
              </p:cNvPr>
              <p:cNvSpPr txBox="1"/>
              <p:nvPr/>
            </p:nvSpPr>
            <p:spPr>
              <a:xfrm>
                <a:off x="1935855" y="3647560"/>
                <a:ext cx="292650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𝑤</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𝑤</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𝜂</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rPr>
                        <m:t>𝐿</m:t>
                      </m:r>
                      <m:d>
                        <m:dPr>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d>
                    </m:oMath>
                  </m:oMathPara>
                </a14:m>
                <a:endParaRPr lang="en-US" sz="2600" dirty="0"/>
              </a:p>
            </p:txBody>
          </p:sp>
        </mc:Choice>
        <mc:Fallback xmlns="">
          <p:sp>
            <p:nvSpPr>
              <p:cNvPr id="33" name="TextBox 32">
                <a:extLst>
                  <a:ext uri="{FF2B5EF4-FFF2-40B4-BE49-F238E27FC236}">
                    <a16:creationId xmlns:a16="http://schemas.microsoft.com/office/drawing/2014/main" id="{D11AA058-75F9-FF46-8DFD-A5984E4BDB3F}"/>
                  </a:ext>
                </a:extLst>
              </p:cNvPr>
              <p:cNvSpPr txBox="1">
                <a:spLocks noRot="1" noChangeAspect="1" noMove="1" noResize="1" noEditPoints="1" noAdjustHandles="1" noChangeArrowheads="1" noChangeShapeType="1" noTextEdit="1"/>
              </p:cNvSpPr>
              <p:nvPr/>
            </p:nvSpPr>
            <p:spPr>
              <a:xfrm>
                <a:off x="1935855" y="3647560"/>
                <a:ext cx="2926507" cy="400110"/>
              </a:xfrm>
              <a:prstGeom prst="rect">
                <a:avLst/>
              </a:prstGeom>
              <a:blipFill>
                <a:blip r:embed="rId2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4C2B1EB-BCA9-2249-9334-5BA228F97919}"/>
              </a:ext>
            </a:extLst>
          </p:cNvPr>
          <p:cNvSpPr/>
          <p:nvPr/>
        </p:nvSpPr>
        <p:spPr>
          <a:xfrm>
            <a:off x="1067147" y="4500524"/>
            <a:ext cx="2926506" cy="707886"/>
          </a:xfrm>
          <a:prstGeom prst="rect">
            <a:avLst/>
          </a:prstGeom>
        </p:spPr>
        <p:txBody>
          <a:bodyPr wrap="square">
            <a:spAutoFit/>
          </a:bodyPr>
          <a:lstStyle/>
          <a:p>
            <a:pPr marL="0" lvl="7">
              <a:spcBef>
                <a:spcPts val="600"/>
              </a:spcBef>
              <a:spcAft>
                <a:spcPts val="600"/>
              </a:spcAft>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Learning rate: </a:t>
            </a:r>
            <a:r>
              <a:rPr lang="en-US" sz="2000" dirty="0">
                <a:latin typeface="Amazon Ember" panose="020B0603020204020204" pitchFamily="34" charset="0"/>
                <a:ea typeface="Amazon Ember" panose="020B0603020204020204" pitchFamily="34" charset="0"/>
                <a:cs typeface="Amazon Ember" panose="020B0603020204020204" pitchFamily="34" charset="0"/>
              </a:rPr>
              <a:t>Scaler for the update amount</a:t>
            </a:r>
          </a:p>
        </p:txBody>
      </p:sp>
      <p:cxnSp>
        <p:nvCxnSpPr>
          <p:cNvPr id="5" name="Straight Arrow Connector 4">
            <a:extLst>
              <a:ext uri="{FF2B5EF4-FFF2-40B4-BE49-F238E27FC236}">
                <a16:creationId xmlns:a16="http://schemas.microsoft.com/office/drawing/2014/main" id="{31726CA9-F758-F449-8091-B26253795DC5}"/>
              </a:ext>
            </a:extLst>
          </p:cNvPr>
          <p:cNvCxnSpPr>
            <a:cxnSpLocks/>
          </p:cNvCxnSpPr>
          <p:nvPr/>
        </p:nvCxnSpPr>
        <p:spPr>
          <a:xfrm flipV="1">
            <a:off x="2811990" y="4079433"/>
            <a:ext cx="499954" cy="421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E9B45CC6-1718-034B-B1BF-C0DC84A0DBFF}"/>
              </a:ext>
            </a:extLst>
          </p:cNvPr>
          <p:cNvSpPr/>
          <p:nvPr/>
        </p:nvSpPr>
        <p:spPr>
          <a:xfrm>
            <a:off x="4200136" y="4500525"/>
            <a:ext cx="4380165" cy="707886"/>
          </a:xfrm>
          <a:prstGeom prst="rect">
            <a:avLst/>
          </a:prstGeom>
        </p:spPr>
        <p:txBody>
          <a:bodyPr wrap="square">
            <a:spAutoFit/>
          </a:bodyPr>
          <a:lstStyle/>
          <a:p>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Gradient:</a:t>
            </a:r>
            <a:r>
              <a:rPr lang="en-US" sz="2000" dirty="0">
                <a:latin typeface="Amazon Ember" panose="020B0603020204020204" pitchFamily="34" charset="0"/>
                <a:ea typeface="Amazon Ember" panose="020B0603020204020204" pitchFamily="34" charset="0"/>
                <a:cs typeface="Amazon Ember" panose="020B0603020204020204" pitchFamily="34" charset="0"/>
              </a:rPr>
              <a:t> Derivative of the loss function with respect to the weight</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cxnSp>
        <p:nvCxnSpPr>
          <p:cNvPr id="13" name="Straight Arrow Connector 12">
            <a:extLst>
              <a:ext uri="{FF2B5EF4-FFF2-40B4-BE49-F238E27FC236}">
                <a16:creationId xmlns:a16="http://schemas.microsoft.com/office/drawing/2014/main" id="{F1C46188-64F5-3E46-8A1B-669F5629C399}"/>
              </a:ext>
            </a:extLst>
          </p:cNvPr>
          <p:cNvCxnSpPr>
            <a:cxnSpLocks/>
          </p:cNvCxnSpPr>
          <p:nvPr/>
        </p:nvCxnSpPr>
        <p:spPr>
          <a:xfrm flipH="1" flipV="1">
            <a:off x="4166956" y="4079434"/>
            <a:ext cx="565064" cy="421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1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Logistic Regression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classifier to predict the </a:t>
            </a:r>
            <a:r>
              <a:rPr lang="en-US" sz="2800" b="1" dirty="0"/>
              <a:t>sentiment </a:t>
            </a:r>
            <a:r>
              <a:rPr lang="en-US" sz="2800" dirty="0"/>
              <a:t>of product reviews.</a:t>
            </a:r>
          </a:p>
          <a:p>
            <a:r>
              <a:rPr lang="en-US" sz="2800" dirty="0"/>
              <a:t>The exercise covers the following topics:</a:t>
            </a:r>
          </a:p>
          <a:p>
            <a:pPr marL="457200" indent="-457200">
              <a:buFont typeface="Arial" panose="020B0604020202020204" pitchFamily="34" charset="0"/>
              <a:buChar char="•"/>
            </a:pPr>
            <a:r>
              <a:rPr lang="en-US" sz="2800" dirty="0"/>
              <a:t>Text pre-processing</a:t>
            </a:r>
          </a:p>
          <a:p>
            <a:pPr marL="457200" indent="-457200">
              <a:buFont typeface="Arial" panose="020B0604020202020204" pitchFamily="34" charset="0"/>
              <a:buChar char="•"/>
            </a:pPr>
            <a:r>
              <a:rPr lang="en-US" sz="2800" dirty="0"/>
              <a:t>Bag of Words Representation</a:t>
            </a:r>
          </a:p>
          <a:p>
            <a:pPr marL="457200" indent="-457200">
              <a:buFont typeface="Arial" panose="020B0604020202020204" pitchFamily="34" charset="0"/>
              <a:buChar char="•"/>
            </a:pPr>
            <a:r>
              <a:rPr lang="en-US" sz="2800" dirty="0"/>
              <a:t>Fit ML Model: Logistic Regression</a:t>
            </a:r>
          </a:p>
        </p:txBody>
      </p:sp>
      <p:pic>
        <p:nvPicPr>
          <p:cNvPr id="4" name="Picture">
            <a:hlinkClick r:id="rId3"/>
            <a:extLst>
              <a:ext uri="{FF2B5EF4-FFF2-40B4-BE49-F238E27FC236}">
                <a16:creationId xmlns:a16="http://schemas.microsoft.com/office/drawing/2014/main" id="{F73284A8-5096-BA47-8A06-D7DFBEE55320}"/>
              </a:ext>
            </a:extLst>
          </p:cNvPr>
          <p:cNvPicPr/>
          <p:nvPr/>
        </p:nvPicPr>
        <p:blipFill>
          <a:blip r:embed="rId4"/>
          <a:srcRect t="14249" b="17540"/>
          <a:stretch>
            <a:fillRect/>
          </a:stretch>
        </p:blipFill>
        <p:spPr>
          <a:xfrm>
            <a:off x="852492" y="45941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887106"/>
            <a:ext cx="6396303"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MLA-NLP-DAY1-LOGREGR-NB.ipynb</a:t>
            </a:r>
          </a:p>
        </p:txBody>
      </p:sp>
    </p:spTree>
    <p:extLst>
      <p:ext uri="{BB962C8B-B14F-4D97-AF65-F5344CB8AC3E}">
        <p14:creationId xmlns:p14="http://schemas.microsoft.com/office/powerpoint/2010/main" val="104692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CE42-BC57-9C45-A3A3-E24B45EC0FE6}"/>
              </a:ext>
            </a:extLst>
          </p:cNvPr>
          <p:cNvSpPr>
            <a:spLocks noGrp="1"/>
          </p:cNvSpPr>
          <p:nvPr>
            <p:ph type="title"/>
          </p:nvPr>
        </p:nvSpPr>
        <p:spPr/>
        <p:txBody>
          <a:bodyPr/>
          <a:lstStyle/>
          <a:p>
            <a:r>
              <a:rPr lang="en-US" dirty="0"/>
              <a:t>Topics for Today</a:t>
            </a:r>
          </a:p>
        </p:txBody>
      </p:sp>
      <p:sp>
        <p:nvSpPr>
          <p:cNvPr id="3" name="Content Placeholder 2">
            <a:extLst>
              <a:ext uri="{FF2B5EF4-FFF2-40B4-BE49-F238E27FC236}">
                <a16:creationId xmlns:a16="http://schemas.microsoft.com/office/drawing/2014/main" id="{5ECD3BAC-5D2C-2042-8E20-0644ADC2589B}"/>
              </a:ext>
            </a:extLst>
          </p:cNvPr>
          <p:cNvSpPr>
            <a:spLocks noGrp="1"/>
          </p:cNvSpPr>
          <p:nvPr>
            <p:ph sz="half" idx="10"/>
          </p:nvPr>
        </p:nvSpPr>
        <p:spPr/>
        <p:txBody>
          <a:bodyPr/>
          <a:lstStyle/>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Text Processing</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Representation</a:t>
            </a:r>
          </a:p>
          <a:p>
            <a:pPr>
              <a:spcBef>
                <a:spcPts val="18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Single Layer Neural Networks</a:t>
            </a:r>
          </a:p>
          <a:p>
            <a:pPr>
              <a:spcBef>
                <a:spcPts val="18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Final Project</a:t>
            </a:r>
          </a:p>
        </p:txBody>
      </p:sp>
    </p:spTree>
    <p:extLst>
      <p:ext uri="{BB962C8B-B14F-4D97-AF65-F5344CB8AC3E}">
        <p14:creationId xmlns:p14="http://schemas.microsoft.com/office/powerpoint/2010/main" val="2187192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EC6A4-07B6-454F-8172-8AB00F2BA955}"/>
              </a:ext>
            </a:extLst>
          </p:cNvPr>
          <p:cNvSpPr>
            <a:spLocks noGrp="1"/>
          </p:cNvSpPr>
          <p:nvPr>
            <p:ph type="title"/>
          </p:nvPr>
        </p:nvSpPr>
        <p:spPr>
          <a:xfrm>
            <a:off x="697504" y="295897"/>
            <a:ext cx="11213586" cy="987472"/>
          </a:xfrm>
        </p:spPr>
        <p:txBody>
          <a:bodyPr/>
          <a:lstStyle/>
          <a:p>
            <a:r>
              <a:rPr lang="en-US" dirty="0"/>
              <a:t>Final Project</a:t>
            </a:r>
          </a:p>
        </p:txBody>
      </p:sp>
      <p:sp>
        <p:nvSpPr>
          <p:cNvPr id="5" name="Text Placeholder 4">
            <a:extLst>
              <a:ext uri="{FF2B5EF4-FFF2-40B4-BE49-F238E27FC236}">
                <a16:creationId xmlns:a16="http://schemas.microsoft.com/office/drawing/2014/main" id="{6BA65507-C1F1-1F41-85D9-A505B30BC0E2}"/>
              </a:ext>
            </a:extLst>
          </p:cNvPr>
          <p:cNvSpPr>
            <a:spLocks noGrp="1"/>
          </p:cNvSpPr>
          <p:nvPr>
            <p:ph type="body" sz="quarter" idx="10"/>
          </p:nvPr>
        </p:nvSpPr>
        <p:spPr>
          <a:xfrm>
            <a:off x="695796" y="1310105"/>
            <a:ext cx="6041332" cy="4599628"/>
          </a:xfrm>
        </p:spPr>
        <p:txBody>
          <a:bodyPr/>
          <a:lstStyle/>
          <a:p>
            <a:r>
              <a:rPr lang="en-US" dirty="0"/>
              <a:t>Apply and experiment with a real-world Amazon dataset. </a:t>
            </a:r>
          </a:p>
          <a:p>
            <a:r>
              <a:rPr lang="en-US" dirty="0"/>
              <a:t>Compete in the following challenge (your final project)</a:t>
            </a:r>
          </a:p>
          <a:p>
            <a:pPr lvl="1"/>
            <a:r>
              <a:rPr lang="en-US" b="1" dirty="0">
                <a:hlinkClick r:id="rId3"/>
              </a:rPr>
              <a:t>https://leaderboard.corp.amazon.com/tasks/352</a:t>
            </a:r>
            <a:endParaRPr lang="en-US" b="1" dirty="0"/>
          </a:p>
          <a:p>
            <a:r>
              <a:rPr lang="en-US"/>
              <a:t>Contest </a:t>
            </a:r>
            <a:r>
              <a:rPr lang="en-US" dirty="0"/>
              <a:t>is open until </a:t>
            </a:r>
          </a:p>
          <a:p>
            <a:pPr marL="0" indent="0">
              <a:buNone/>
            </a:pPr>
            <a:r>
              <a:rPr lang="en-US" b="1" dirty="0">
                <a:solidFill>
                  <a:srgbClr val="FF0000"/>
                </a:solidFill>
              </a:rPr>
              <a:t>	</a:t>
            </a:r>
            <a:r>
              <a:rPr lang="en-US" b="1" u="sng" dirty="0">
                <a:solidFill>
                  <a:srgbClr val="FF0000"/>
                </a:solidFill>
              </a:rPr>
              <a:t>Sunday 5:00 PM (PST)</a:t>
            </a:r>
            <a:endParaRPr lang="en-US" b="1" i="1" u="sng" dirty="0">
              <a:solidFill>
                <a:srgbClr val="FF0000"/>
              </a:solidFill>
            </a:endParaRPr>
          </a:p>
        </p:txBody>
      </p:sp>
      <p:sp>
        <p:nvSpPr>
          <p:cNvPr id="6" name="TextBox 5">
            <a:extLst>
              <a:ext uri="{FF2B5EF4-FFF2-40B4-BE49-F238E27FC236}">
                <a16:creationId xmlns:a16="http://schemas.microsoft.com/office/drawing/2014/main" id="{C90E24D7-5A1D-9442-B309-A79169C65E02}"/>
              </a:ext>
            </a:extLst>
          </p:cNvPr>
          <p:cNvSpPr txBox="1"/>
          <p:nvPr/>
        </p:nvSpPr>
        <p:spPr>
          <a:xfrm>
            <a:off x="7970117" y="1585574"/>
            <a:ext cx="3329595" cy="369332"/>
          </a:xfrm>
          <a:prstGeom prst="rect">
            <a:avLst/>
          </a:prstGeom>
          <a:noFill/>
        </p:spPr>
        <p:txBody>
          <a:bodyPr wrap="square" rtlCol="0">
            <a:spAutoFit/>
          </a:bodyPr>
          <a:lstStyle/>
          <a:p>
            <a:pPr>
              <a:spcBef>
                <a:spcPts val="600"/>
              </a:spcBef>
              <a:spcAft>
                <a:spcPts val="600"/>
              </a:spcAft>
            </a:pPr>
            <a:r>
              <a:rPr lang="en-US" dirty="0"/>
              <a:t>Top 3 submissions - this week</a:t>
            </a:r>
          </a:p>
        </p:txBody>
      </p:sp>
      <p:sp>
        <p:nvSpPr>
          <p:cNvPr id="7" name="TextBox 6">
            <a:extLst>
              <a:ext uri="{FF2B5EF4-FFF2-40B4-BE49-F238E27FC236}">
                <a16:creationId xmlns:a16="http://schemas.microsoft.com/office/drawing/2014/main" id="{1CFC6B3A-5D6D-624B-93A5-32360F903A95}"/>
              </a:ext>
            </a:extLst>
          </p:cNvPr>
          <p:cNvSpPr txBox="1"/>
          <p:nvPr/>
        </p:nvSpPr>
        <p:spPr>
          <a:xfrm>
            <a:off x="8875098" y="3466687"/>
            <a:ext cx="1519631" cy="369332"/>
          </a:xfrm>
          <a:prstGeom prst="rect">
            <a:avLst/>
          </a:prstGeom>
          <a:noFill/>
        </p:spPr>
        <p:txBody>
          <a:bodyPr wrap="square" rtlCol="0">
            <a:spAutoFit/>
          </a:bodyPr>
          <a:lstStyle/>
          <a:p>
            <a:pPr>
              <a:spcBef>
                <a:spcPts val="600"/>
              </a:spcBef>
              <a:spcAft>
                <a:spcPts val="600"/>
              </a:spcAft>
            </a:pPr>
            <a:r>
              <a:rPr lang="en-US" dirty="0"/>
              <a:t>Completions </a:t>
            </a:r>
          </a:p>
        </p:txBody>
      </p:sp>
      <p:pic>
        <p:nvPicPr>
          <p:cNvPr id="12" name="Picture 11">
            <a:extLst>
              <a:ext uri="{FF2B5EF4-FFF2-40B4-BE49-F238E27FC236}">
                <a16:creationId xmlns:a16="http://schemas.microsoft.com/office/drawing/2014/main" id="{80BD6449-C685-8343-A85C-565E6ED5A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524" y="2083904"/>
            <a:ext cx="3657600" cy="914400"/>
          </a:xfrm>
          <a:prstGeom prst="rect">
            <a:avLst/>
          </a:prstGeom>
        </p:spPr>
      </p:pic>
      <p:pic>
        <p:nvPicPr>
          <p:cNvPr id="14" name="Picture 13">
            <a:extLst>
              <a:ext uri="{FF2B5EF4-FFF2-40B4-BE49-F238E27FC236}">
                <a16:creationId xmlns:a16="http://schemas.microsoft.com/office/drawing/2014/main" id="{DF8F70DA-36E1-7845-896F-49797B148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4524" y="3865025"/>
            <a:ext cx="3657600" cy="914400"/>
          </a:xfrm>
          <a:prstGeom prst="rect">
            <a:avLst/>
          </a:prstGeom>
        </p:spPr>
      </p:pic>
    </p:spTree>
    <p:extLst>
      <p:ext uri="{BB962C8B-B14F-4D97-AF65-F5344CB8AC3E}">
        <p14:creationId xmlns:p14="http://schemas.microsoft.com/office/powerpoint/2010/main" val="3248234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Product Safety </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709164" y="1288472"/>
            <a:ext cx="11386101" cy="4462088"/>
          </a:xfrm>
        </p:spPr>
        <p:txBody>
          <a:bodyPr/>
          <a:lstStyle/>
          <a:p>
            <a:pPr marL="21014" indent="0">
              <a:buNone/>
            </a:pPr>
            <a:endParaRPr lang="en-US" sz="2400" dirty="0"/>
          </a:p>
          <a:p>
            <a:endParaRPr lang="en-US" sz="2400" dirty="0"/>
          </a:p>
          <a:p>
            <a:endParaRPr lang="en-US" sz="2400" dirty="0"/>
          </a:p>
          <a:p>
            <a:endParaRPr lang="en-US" sz="2400" dirty="0"/>
          </a:p>
          <a:p>
            <a:endParaRPr lang="en-US" sz="2400" dirty="0"/>
          </a:p>
          <a:p>
            <a:r>
              <a:rPr lang="en-US" sz="2400" dirty="0"/>
              <a:t>Our dataset is made of product reviews that contains the word </a:t>
            </a:r>
            <a:r>
              <a:rPr lang="en-US" sz="2400" b="1" dirty="0"/>
              <a:t>“burn” </a:t>
            </a:r>
            <a:r>
              <a:rPr lang="en-US" sz="2400" dirty="0"/>
              <a:t>or its different forms such as: </a:t>
            </a:r>
            <a:r>
              <a:rPr lang="en-US" sz="2400" b="1" dirty="0"/>
              <a:t>“burning”, “burnt”</a:t>
            </a:r>
            <a:r>
              <a:rPr lang="en-US" sz="2400" dirty="0"/>
              <a:t>, etc.</a:t>
            </a:r>
          </a:p>
          <a:p>
            <a:r>
              <a:rPr lang="en-US" sz="2400" dirty="0"/>
              <a:t>We will classify them as </a:t>
            </a:r>
            <a:r>
              <a:rPr lang="en-US" sz="2400" b="1" dirty="0"/>
              <a:t>safety issue or not safety issue</a:t>
            </a:r>
            <a:r>
              <a:rPr lang="en-US" sz="2400" dirty="0"/>
              <a:t>.</a:t>
            </a:r>
          </a:p>
          <a:p>
            <a:pPr marL="0" indent="0">
              <a:buNone/>
            </a:pPr>
            <a:endParaRPr lang="en-US" sz="2400" dirty="0"/>
          </a:p>
        </p:txBody>
      </p:sp>
      <p:sp>
        <p:nvSpPr>
          <p:cNvPr id="5" name="TextBox 4">
            <a:extLst>
              <a:ext uri="{FF2B5EF4-FFF2-40B4-BE49-F238E27FC236}">
                <a16:creationId xmlns:a16="http://schemas.microsoft.com/office/drawing/2014/main" id="{CE9FE1DE-900E-8D4C-AE02-049276198D35}"/>
              </a:ext>
            </a:extLst>
          </p:cNvPr>
          <p:cNvSpPr txBox="1"/>
          <p:nvPr/>
        </p:nvSpPr>
        <p:spPr>
          <a:xfrm>
            <a:off x="695914" y="1544320"/>
            <a:ext cx="10773675" cy="1754326"/>
          </a:xfrm>
          <a:prstGeom prst="rect">
            <a:avLst/>
          </a:prstGeom>
          <a:solidFill>
            <a:schemeClr val="bg2">
              <a:lumMod val="85000"/>
            </a:schemeClr>
          </a:solidFill>
          <a:ln>
            <a:solidFill>
              <a:schemeClr val="tx1"/>
            </a:solidFill>
          </a:ln>
        </p:spPr>
        <p:txBody>
          <a:bodyPr wrap="square" rtlCol="0">
            <a:spAutoFit/>
          </a:bodyPr>
          <a:lstStyle/>
          <a:p>
            <a:r>
              <a:rPr lang="en-US" sz="2800" b="1" dirty="0"/>
              <a:t>Motivation:</a:t>
            </a:r>
          </a:p>
          <a:p>
            <a:pPr marL="342900" indent="-342900">
              <a:buFont typeface="Arial" panose="020B0604020202020204" pitchFamily="34" charset="0"/>
              <a:buChar char="•"/>
            </a:pPr>
            <a:r>
              <a:rPr lang="en-US" sz="2000" dirty="0"/>
              <a:t>One of Amazon Compliance’s missions is to protect Amazon customers from products that are potentially dangerous and contribute to build customer trust by ensuring safe, consistent, wholesome products.</a:t>
            </a:r>
          </a:p>
          <a:p>
            <a:pPr marL="342900" indent="-342900">
              <a:buFont typeface="Arial" panose="020B0604020202020204" pitchFamily="34" charset="0"/>
              <a:buChar char="•"/>
            </a:pPr>
            <a:r>
              <a:rPr lang="en-US" sz="2000" dirty="0"/>
              <a:t>The Food Safety team identifies and annotates customer reviews for potential issues. </a:t>
            </a:r>
          </a:p>
        </p:txBody>
      </p:sp>
    </p:spTree>
    <p:extLst>
      <p:ext uri="{BB962C8B-B14F-4D97-AF65-F5344CB8AC3E}">
        <p14:creationId xmlns:p14="http://schemas.microsoft.com/office/powerpoint/2010/main" val="352435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B0AD-CFEA-E34C-B213-C9DDCEFCA86D}"/>
              </a:ext>
            </a:extLst>
          </p:cNvPr>
          <p:cNvSpPr>
            <a:spLocks noGrp="1"/>
          </p:cNvSpPr>
          <p:nvPr>
            <p:ph type="title"/>
          </p:nvPr>
        </p:nvSpPr>
        <p:spPr>
          <a:xfrm>
            <a:off x="496878" y="479421"/>
            <a:ext cx="10793422" cy="992183"/>
          </a:xfrm>
        </p:spPr>
        <p:txBody>
          <a:bodyPr/>
          <a:lstStyle/>
          <a:p>
            <a:r>
              <a:rPr lang="en-US" dirty="0"/>
              <a:t>Text Vectorization</a:t>
            </a:r>
          </a:p>
        </p:txBody>
      </p:sp>
      <p:sp>
        <p:nvSpPr>
          <p:cNvPr id="4" name="Rectangle 3">
            <a:extLst>
              <a:ext uri="{FF2B5EF4-FFF2-40B4-BE49-F238E27FC236}">
                <a16:creationId xmlns:a16="http://schemas.microsoft.com/office/drawing/2014/main" id="{07B2B4E7-13D6-4947-9297-CB05D8F87C0C}"/>
              </a:ext>
            </a:extLst>
          </p:cNvPr>
          <p:cNvSpPr/>
          <p:nvPr/>
        </p:nvSpPr>
        <p:spPr>
          <a:xfrm>
            <a:off x="4806381" y="1640744"/>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Sentiment Analysis</a:t>
            </a:r>
          </a:p>
        </p:txBody>
      </p:sp>
      <p:sp>
        <p:nvSpPr>
          <p:cNvPr id="9" name="TextBox 8">
            <a:extLst>
              <a:ext uri="{FF2B5EF4-FFF2-40B4-BE49-F238E27FC236}">
                <a16:creationId xmlns:a16="http://schemas.microsoft.com/office/drawing/2014/main" id="{1C1372F4-42AA-934B-9BD1-4F55DB8BF800}"/>
              </a:ext>
            </a:extLst>
          </p:cNvPr>
          <p:cNvSpPr txBox="1"/>
          <p:nvPr/>
        </p:nvSpPr>
        <p:spPr>
          <a:xfrm>
            <a:off x="3158280" y="1714213"/>
            <a:ext cx="1434529"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Application</a:t>
            </a:r>
          </a:p>
        </p:txBody>
      </p:sp>
      <p:sp>
        <p:nvSpPr>
          <p:cNvPr id="10" name="TextBox 9">
            <a:extLst>
              <a:ext uri="{FF2B5EF4-FFF2-40B4-BE49-F238E27FC236}">
                <a16:creationId xmlns:a16="http://schemas.microsoft.com/office/drawing/2014/main" id="{2116B337-D733-2042-9586-E0FC72100319}"/>
              </a:ext>
            </a:extLst>
          </p:cNvPr>
          <p:cNvSpPr txBox="1"/>
          <p:nvPr/>
        </p:nvSpPr>
        <p:spPr>
          <a:xfrm>
            <a:off x="3067788" y="2916538"/>
            <a:ext cx="1525021" cy="369332"/>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Architecture</a:t>
            </a:r>
          </a:p>
        </p:txBody>
      </p:sp>
      <p:sp>
        <p:nvSpPr>
          <p:cNvPr id="15" name="TextBox 14">
            <a:extLst>
              <a:ext uri="{FF2B5EF4-FFF2-40B4-BE49-F238E27FC236}">
                <a16:creationId xmlns:a16="http://schemas.microsoft.com/office/drawing/2014/main" id="{6E7C0EAB-739D-0945-9B5B-354C31F0F2D1}"/>
              </a:ext>
            </a:extLst>
          </p:cNvPr>
          <p:cNvSpPr txBox="1"/>
          <p:nvPr/>
        </p:nvSpPr>
        <p:spPr>
          <a:xfrm>
            <a:off x="2977296" y="4066702"/>
            <a:ext cx="1615513" cy="369332"/>
          </a:xfrm>
          <a:prstGeom prst="rect">
            <a:avLst/>
          </a:prstGeom>
          <a:noFill/>
        </p:spPr>
        <p:txBody>
          <a:bodyPr wrap="square" rtlCol="0">
            <a:spAutoFit/>
          </a:bodyPr>
          <a:lstStyle/>
          <a:p>
            <a:pPr algn="r"/>
            <a:r>
              <a:rPr lang="en-US" dirty="0">
                <a:solidFill>
                  <a:schemeClr val="accent4"/>
                </a:solidFill>
                <a:latin typeface="Amazon Ember" panose="02000000000000000000" pitchFamily="2" charset="0"/>
                <a:ea typeface="Amazon Ember" panose="02000000000000000000" pitchFamily="2" charset="0"/>
                <a:cs typeface="Amazon Ember" panose="020B0603020204020204" pitchFamily="34" charset="0"/>
              </a:rPr>
              <a:t>Vectorization</a:t>
            </a:r>
          </a:p>
        </p:txBody>
      </p:sp>
      <p:sp>
        <p:nvSpPr>
          <p:cNvPr id="17" name="Rectangle 16">
            <a:extLst>
              <a:ext uri="{FF2B5EF4-FFF2-40B4-BE49-F238E27FC236}">
                <a16:creationId xmlns:a16="http://schemas.microsoft.com/office/drawing/2014/main" id="{564A5576-136C-9F44-8CF0-C39D0EADEA3D}"/>
              </a:ext>
            </a:extLst>
          </p:cNvPr>
          <p:cNvSpPr/>
          <p:nvPr/>
        </p:nvSpPr>
        <p:spPr>
          <a:xfrm>
            <a:off x="4767072" y="2818644"/>
            <a:ext cx="2111949"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One-layer Network</a:t>
            </a:r>
          </a:p>
          <a:p>
            <a:pPr algn="ctr"/>
            <a:r>
              <a:rPr lang="en-US" sz="1600" dirty="0">
                <a:solidFill>
                  <a:schemeClr val="tx1"/>
                </a:solidFill>
                <a:latin typeface="Amazon Ember" panose="02000000000000000000" pitchFamily="2" charset="0"/>
                <a:ea typeface="Amazon Ember" panose="02000000000000000000" pitchFamily="2" charset="0"/>
              </a:rPr>
              <a:t>(Logistic Regression</a:t>
            </a:r>
            <a:r>
              <a:rPr lang="en-US" dirty="0">
                <a:solidFill>
                  <a:schemeClr val="tx1"/>
                </a:solidFill>
                <a:latin typeface="Amazon Ember" panose="02000000000000000000" pitchFamily="2" charset="0"/>
                <a:ea typeface="Amazon Ember" panose="02000000000000000000" pitchFamily="2" charset="0"/>
              </a:rPr>
              <a:t>)</a:t>
            </a:r>
          </a:p>
        </p:txBody>
      </p:sp>
      <p:sp>
        <p:nvSpPr>
          <p:cNvPr id="19" name="Rectangle 18">
            <a:extLst>
              <a:ext uri="{FF2B5EF4-FFF2-40B4-BE49-F238E27FC236}">
                <a16:creationId xmlns:a16="http://schemas.microsoft.com/office/drawing/2014/main" id="{BD696C08-CF50-614B-8413-4121DF844083}"/>
              </a:ext>
            </a:extLst>
          </p:cNvPr>
          <p:cNvSpPr/>
          <p:nvPr/>
        </p:nvSpPr>
        <p:spPr>
          <a:xfrm>
            <a:off x="5821556" y="4009968"/>
            <a:ext cx="2011680" cy="504706"/>
          </a:xfrm>
          <a:prstGeom prst="rect">
            <a:avLst/>
          </a:prstGeom>
          <a:solidFill>
            <a:srgbClr val="66B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Bag of Words</a:t>
            </a:r>
          </a:p>
        </p:txBody>
      </p:sp>
      <p:sp>
        <p:nvSpPr>
          <p:cNvPr id="21" name="Rectangle 20">
            <a:extLst>
              <a:ext uri="{FF2B5EF4-FFF2-40B4-BE49-F238E27FC236}">
                <a16:creationId xmlns:a16="http://schemas.microsoft.com/office/drawing/2014/main" id="{A41A814E-815D-CC48-A921-E3DA395431C6}"/>
              </a:ext>
            </a:extLst>
          </p:cNvPr>
          <p:cNvSpPr/>
          <p:nvPr/>
        </p:nvSpPr>
        <p:spPr>
          <a:xfrm>
            <a:off x="7153553" y="2818644"/>
            <a:ext cx="2011680" cy="504706"/>
          </a:xfrm>
          <a:prstGeom prst="rect">
            <a:avLst/>
          </a:prstGeom>
          <a:solidFill>
            <a:srgbClr val="B2D9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Multi Layer Perceptron</a:t>
            </a:r>
          </a:p>
        </p:txBody>
      </p:sp>
      <p:cxnSp>
        <p:nvCxnSpPr>
          <p:cNvPr id="25" name="Straight Arrow Connector 24">
            <a:extLst>
              <a:ext uri="{FF2B5EF4-FFF2-40B4-BE49-F238E27FC236}">
                <a16:creationId xmlns:a16="http://schemas.microsoft.com/office/drawing/2014/main" id="{859C9233-EB0F-C740-B023-BE80CEC5D684}"/>
              </a:ext>
            </a:extLst>
          </p:cNvPr>
          <p:cNvCxnSpPr>
            <a:cxnSpLocks/>
            <a:stCxn id="19" idx="0"/>
            <a:endCxn id="17" idx="2"/>
          </p:cNvCxnSpPr>
          <p:nvPr/>
        </p:nvCxnSpPr>
        <p:spPr>
          <a:xfrm flipH="1" flipV="1">
            <a:off x="5823047" y="3323350"/>
            <a:ext cx="1004349" cy="6866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368D0D6-4B47-9F45-8F03-4A64C3BB311A}"/>
              </a:ext>
            </a:extLst>
          </p:cNvPr>
          <p:cNvCxnSpPr>
            <a:cxnSpLocks/>
            <a:stCxn id="17" idx="0"/>
            <a:endCxn id="4" idx="2"/>
          </p:cNvCxnSpPr>
          <p:nvPr/>
        </p:nvCxnSpPr>
        <p:spPr>
          <a:xfrm flipH="1" flipV="1">
            <a:off x="5812221" y="2145450"/>
            <a:ext cx="10826" cy="673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4AC6ACF-B21C-084E-A0DE-D02454036891}"/>
              </a:ext>
            </a:extLst>
          </p:cNvPr>
          <p:cNvSpPr/>
          <p:nvPr/>
        </p:nvSpPr>
        <p:spPr>
          <a:xfrm>
            <a:off x="4867341" y="5112427"/>
            <a:ext cx="3920109" cy="582961"/>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Tokenization + Stop Words Removal + Stemming/Lemmatization</a:t>
            </a:r>
          </a:p>
        </p:txBody>
      </p:sp>
      <p:cxnSp>
        <p:nvCxnSpPr>
          <p:cNvPr id="32" name="Straight Arrow Connector 31">
            <a:extLst>
              <a:ext uri="{FF2B5EF4-FFF2-40B4-BE49-F238E27FC236}">
                <a16:creationId xmlns:a16="http://schemas.microsoft.com/office/drawing/2014/main" id="{A9B5B73F-1F2F-DB43-85CD-C667A5AB1436}"/>
              </a:ext>
            </a:extLst>
          </p:cNvPr>
          <p:cNvCxnSpPr>
            <a:cxnSpLocks/>
            <a:stCxn id="29" idx="0"/>
            <a:endCxn id="19" idx="2"/>
          </p:cNvCxnSpPr>
          <p:nvPr/>
        </p:nvCxnSpPr>
        <p:spPr>
          <a:xfrm flipV="1">
            <a:off x="6827396" y="4514674"/>
            <a:ext cx="0" cy="5977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FAB77F0-4110-2E4D-9C25-AAAAD7C23C28}"/>
              </a:ext>
            </a:extLst>
          </p:cNvPr>
          <p:cNvSpPr txBox="1"/>
          <p:nvPr/>
        </p:nvSpPr>
        <p:spPr>
          <a:xfrm>
            <a:off x="2227997" y="5075390"/>
            <a:ext cx="2364812" cy="646331"/>
          </a:xfrm>
          <a:prstGeom prst="rect">
            <a:avLst/>
          </a:prstGeom>
          <a:noFill/>
        </p:spPr>
        <p:txBody>
          <a:bodyPr wrap="square" rtlCol="0">
            <a:spAutoFit/>
          </a:bodyPr>
          <a:lstStyle/>
          <a:p>
            <a:pPr algn="r"/>
            <a:r>
              <a:rPr lang="en-US" dirty="0">
                <a:latin typeface="Amazon Ember" panose="02000000000000000000" pitchFamily="2" charset="0"/>
                <a:ea typeface="Amazon Ember" panose="02000000000000000000" pitchFamily="2" charset="0"/>
                <a:cs typeface="Amazon Ember" panose="020B0603020204020204" pitchFamily="34" charset="0"/>
              </a:rPr>
              <a:t>Text </a:t>
            </a:r>
          </a:p>
          <a:p>
            <a:pPr algn="r"/>
            <a:r>
              <a:rPr lang="en-US" dirty="0">
                <a:latin typeface="Amazon Ember" panose="02000000000000000000" pitchFamily="2" charset="0"/>
                <a:ea typeface="Amazon Ember" panose="02000000000000000000" pitchFamily="2" charset="0"/>
                <a:cs typeface="Amazon Ember" panose="020B0603020204020204" pitchFamily="34" charset="0"/>
              </a:rPr>
              <a:t>Pre-Processing</a:t>
            </a:r>
          </a:p>
        </p:txBody>
      </p:sp>
      <p:sp>
        <p:nvSpPr>
          <p:cNvPr id="22" name="Rounded Rectangle 21"/>
          <p:cNvSpPr/>
          <p:nvPr/>
        </p:nvSpPr>
        <p:spPr>
          <a:xfrm>
            <a:off x="2780202" y="1477759"/>
            <a:ext cx="4268297"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2780203" y="2667924"/>
            <a:ext cx="6862762" cy="79933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780203" y="3845825"/>
            <a:ext cx="5144597" cy="830676"/>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780202" y="4988569"/>
            <a:ext cx="6163773"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950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Product Safety </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709164" y="1288472"/>
            <a:ext cx="11386101" cy="4462088"/>
          </a:xfrm>
        </p:spPr>
        <p:txBody>
          <a:bodyPr/>
          <a:lstStyle/>
          <a:p>
            <a:pPr marL="0" indent="0">
              <a:buNone/>
            </a:pPr>
            <a:r>
              <a:rPr lang="en-US" sz="2400"/>
              <a:t>The </a:t>
            </a:r>
            <a:r>
              <a:rPr lang="en-US" sz="2400" dirty="0"/>
              <a:t>final project is similar to our in-class exercises. It is about detecting unsafe products from product reviews. Data looks like this:</a:t>
            </a:r>
          </a:p>
          <a:p>
            <a:pPr marL="0" indent="0">
              <a:buNone/>
            </a:pPr>
            <a:endParaRPr lang="en-US" sz="2400" dirty="0"/>
          </a:p>
          <a:p>
            <a:pPr marL="0" indent="0">
              <a:buNone/>
            </a:pPr>
            <a:endParaRPr lang="en-US" sz="2400" dirty="0"/>
          </a:p>
          <a:p>
            <a:pPr marL="0" indent="0">
              <a:buNone/>
            </a:pPr>
            <a:endParaRPr lang="en-US" sz="2000" dirty="0"/>
          </a:p>
          <a:p>
            <a:pPr marL="0" indent="0">
              <a:buNone/>
            </a:pPr>
            <a:endParaRPr lang="en-US" sz="2000" dirty="0"/>
          </a:p>
          <a:p>
            <a:pPr marL="0" indent="0">
              <a:buNone/>
            </a:pPr>
            <a:endParaRPr lang="en-US" sz="1800" b="1" dirty="0"/>
          </a:p>
        </p:txBody>
      </p:sp>
      <p:pic>
        <p:nvPicPr>
          <p:cNvPr id="6" name="Content Placeholder 6">
            <a:extLst>
              <a:ext uri="{FF2B5EF4-FFF2-40B4-BE49-F238E27FC236}">
                <a16:creationId xmlns:a16="http://schemas.microsoft.com/office/drawing/2014/main" id="{281462D3-EB96-D940-9ABD-C503E0A00615}"/>
              </a:ext>
            </a:extLst>
          </p:cNvPr>
          <p:cNvPicPr>
            <a:picLocks noChangeAspect="1"/>
          </p:cNvPicPr>
          <p:nvPr/>
        </p:nvPicPr>
        <p:blipFill>
          <a:blip r:embed="rId2"/>
          <a:stretch>
            <a:fillRect/>
          </a:stretch>
        </p:blipFill>
        <p:spPr>
          <a:xfrm>
            <a:off x="838200" y="2241601"/>
            <a:ext cx="10515600" cy="2085067"/>
          </a:xfrm>
          <a:prstGeom prst="rect">
            <a:avLst/>
          </a:prstGeom>
          <a:ln>
            <a:solidFill>
              <a:schemeClr val="tx1"/>
            </a:solidFill>
          </a:ln>
        </p:spPr>
      </p:pic>
      <p:sp>
        <p:nvSpPr>
          <p:cNvPr id="4" name="TextBox 3">
            <a:extLst>
              <a:ext uri="{FF2B5EF4-FFF2-40B4-BE49-F238E27FC236}">
                <a16:creationId xmlns:a16="http://schemas.microsoft.com/office/drawing/2014/main" id="{C46D29B1-BE27-234A-B74B-83C2F0458E41}"/>
              </a:ext>
            </a:extLst>
          </p:cNvPr>
          <p:cNvSpPr txBox="1"/>
          <p:nvPr/>
        </p:nvSpPr>
        <p:spPr>
          <a:xfrm>
            <a:off x="1234440" y="4646199"/>
            <a:ext cx="2854960" cy="1200329"/>
          </a:xfrm>
          <a:prstGeom prst="rect">
            <a:avLst/>
          </a:prstGeom>
          <a:noFill/>
        </p:spPr>
        <p:txBody>
          <a:bodyPr wrap="square" rtlCol="0">
            <a:spAutoFit/>
          </a:bodyPr>
          <a:lstStyle/>
          <a:p>
            <a:r>
              <a:rPr lang="en-US" b="1" dirty="0"/>
              <a:t>ID:</a:t>
            </a:r>
            <a:r>
              <a:rPr lang="en-US" dirty="0"/>
              <a:t> Record ID</a:t>
            </a:r>
          </a:p>
          <a:p>
            <a:r>
              <a:rPr lang="en-US" b="1" dirty="0" err="1"/>
              <a:t>doc_id</a:t>
            </a:r>
            <a:r>
              <a:rPr lang="en-US" dirty="0"/>
              <a:t>: Document ID</a:t>
            </a:r>
          </a:p>
          <a:p>
            <a:r>
              <a:rPr lang="en-US" b="1" dirty="0"/>
              <a:t>text: </a:t>
            </a:r>
            <a:r>
              <a:rPr lang="en-US" dirty="0"/>
              <a:t>Review text body</a:t>
            </a:r>
          </a:p>
          <a:p>
            <a:r>
              <a:rPr lang="en-US" b="1" dirty="0"/>
              <a:t>date: </a:t>
            </a:r>
            <a:r>
              <a:rPr lang="en-US" dirty="0"/>
              <a:t>Date of the review</a:t>
            </a:r>
          </a:p>
        </p:txBody>
      </p:sp>
      <p:sp>
        <p:nvSpPr>
          <p:cNvPr id="7" name="TextBox 6">
            <a:extLst>
              <a:ext uri="{FF2B5EF4-FFF2-40B4-BE49-F238E27FC236}">
                <a16:creationId xmlns:a16="http://schemas.microsoft.com/office/drawing/2014/main" id="{0C37E589-ADAA-FE49-9B5B-4417C187947C}"/>
              </a:ext>
            </a:extLst>
          </p:cNvPr>
          <p:cNvSpPr txBox="1"/>
          <p:nvPr/>
        </p:nvSpPr>
        <p:spPr>
          <a:xfrm>
            <a:off x="4543557" y="4784697"/>
            <a:ext cx="4360102" cy="923330"/>
          </a:xfrm>
          <a:prstGeom prst="rect">
            <a:avLst/>
          </a:prstGeom>
          <a:noFill/>
        </p:spPr>
        <p:txBody>
          <a:bodyPr wrap="square" rtlCol="0">
            <a:spAutoFit/>
          </a:bodyPr>
          <a:lstStyle/>
          <a:p>
            <a:r>
              <a:rPr lang="en-US" b="1" dirty="0" err="1"/>
              <a:t>star_rating</a:t>
            </a:r>
            <a:r>
              <a:rPr lang="en-US" dirty="0"/>
              <a:t>: Rating of the review (1 to 5)</a:t>
            </a:r>
          </a:p>
          <a:p>
            <a:r>
              <a:rPr lang="en-US" b="1" dirty="0"/>
              <a:t>title: </a:t>
            </a:r>
            <a:r>
              <a:rPr lang="en-US" dirty="0"/>
              <a:t>Review title</a:t>
            </a:r>
          </a:p>
          <a:p>
            <a:r>
              <a:rPr lang="en-US" b="1" dirty="0" err="1"/>
              <a:t>human_tag</a:t>
            </a:r>
            <a:r>
              <a:rPr lang="en-US" b="1" dirty="0"/>
              <a:t>:</a:t>
            </a:r>
            <a:r>
              <a:rPr lang="en-US" dirty="0"/>
              <a:t> Safety issue (1) or not (0)</a:t>
            </a:r>
          </a:p>
        </p:txBody>
      </p:sp>
    </p:spTree>
    <p:extLst>
      <p:ext uri="{BB962C8B-B14F-4D97-AF65-F5344CB8AC3E}">
        <p14:creationId xmlns:p14="http://schemas.microsoft.com/office/powerpoint/2010/main" val="152145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Product Safety </a:t>
            </a:r>
          </a:p>
        </p:txBody>
      </p:sp>
      <p:sp>
        <p:nvSpPr>
          <p:cNvPr id="5" name="TextBox 4">
            <a:extLst>
              <a:ext uri="{FF2B5EF4-FFF2-40B4-BE49-F238E27FC236}">
                <a16:creationId xmlns:a16="http://schemas.microsoft.com/office/drawing/2014/main" id="{6B55F65D-AEFC-3049-8743-6DAC75F89A03}"/>
              </a:ext>
            </a:extLst>
          </p:cNvPr>
          <p:cNvSpPr txBox="1"/>
          <p:nvPr/>
        </p:nvSpPr>
        <p:spPr>
          <a:xfrm>
            <a:off x="697503" y="1412240"/>
            <a:ext cx="10773675" cy="2000548"/>
          </a:xfrm>
          <a:prstGeom prst="rect">
            <a:avLst/>
          </a:prstGeom>
          <a:solidFill>
            <a:srgbClr val="B9EEB0"/>
          </a:solidFill>
          <a:ln>
            <a:solidFill>
              <a:schemeClr val="tx1"/>
            </a:solidFill>
          </a:ln>
        </p:spPr>
        <p:txBody>
          <a:bodyPr wrap="square" rtlCol="0">
            <a:spAutoFit/>
          </a:bodyPr>
          <a:lstStyle/>
          <a:p>
            <a:r>
              <a:rPr lang="en-US" sz="2800" b="1" dirty="0"/>
              <a:t>Not safety issue (</a:t>
            </a:r>
            <a:r>
              <a:rPr lang="en-US" sz="2800" b="1" dirty="0" err="1"/>
              <a:t>human_tag</a:t>
            </a:r>
            <a:r>
              <a:rPr lang="en-US" sz="2800" b="1" dirty="0"/>
              <a:t>=0):</a:t>
            </a:r>
          </a:p>
          <a:p>
            <a:pPr marL="285750" indent="-285750" fontAlgn="b">
              <a:buFont typeface="Arial" panose="020B0604020202020204" pitchFamily="34" charset="0"/>
              <a:buChar char="•"/>
            </a:pPr>
            <a:r>
              <a:rPr lang="en-US" sz="2400" dirty="0"/>
              <a:t>Not for heavily soiled or </a:t>
            </a:r>
            <a:r>
              <a:rPr lang="en-US" sz="2400" u="sng" dirty="0">
                <a:solidFill>
                  <a:srgbClr val="0070C0"/>
                </a:solidFill>
              </a:rPr>
              <a:t>burn</a:t>
            </a:r>
            <a:r>
              <a:rPr lang="en-US" sz="2400" dirty="0"/>
              <a:t> damaged surfaces. Repeated applications did not help much, nor did a lot of scrubbing.</a:t>
            </a:r>
          </a:p>
          <a:p>
            <a:pPr marL="285750" indent="-285750" fontAlgn="b">
              <a:buFont typeface="Arial" panose="020B0604020202020204" pitchFamily="34" charset="0"/>
              <a:buChar char="•"/>
            </a:pPr>
            <a:r>
              <a:rPr lang="en-US" sz="2400" u="sng" dirty="0">
                <a:solidFill>
                  <a:srgbClr val="0070C0"/>
                </a:solidFill>
              </a:rPr>
              <a:t>Burns</a:t>
            </a:r>
            <a:r>
              <a:rPr lang="en-US" sz="2400" dirty="0"/>
              <a:t> nice and clean. Can be difficult to open as the plastic cover doesn't always pull up with the tab.</a:t>
            </a:r>
          </a:p>
        </p:txBody>
      </p:sp>
      <p:sp>
        <p:nvSpPr>
          <p:cNvPr id="8" name="TextBox 7">
            <a:extLst>
              <a:ext uri="{FF2B5EF4-FFF2-40B4-BE49-F238E27FC236}">
                <a16:creationId xmlns:a16="http://schemas.microsoft.com/office/drawing/2014/main" id="{A1F6089C-ECE3-1542-926B-EE16B8D0E8A3}"/>
              </a:ext>
            </a:extLst>
          </p:cNvPr>
          <p:cNvSpPr txBox="1"/>
          <p:nvPr/>
        </p:nvSpPr>
        <p:spPr>
          <a:xfrm>
            <a:off x="697502" y="3766066"/>
            <a:ext cx="10773675" cy="1631216"/>
          </a:xfrm>
          <a:prstGeom prst="rect">
            <a:avLst/>
          </a:prstGeom>
          <a:solidFill>
            <a:srgbClr val="FF7E79"/>
          </a:solidFill>
          <a:ln>
            <a:solidFill>
              <a:schemeClr val="tx1"/>
            </a:solidFill>
          </a:ln>
        </p:spPr>
        <p:txBody>
          <a:bodyPr wrap="square" rtlCol="0">
            <a:spAutoFit/>
          </a:bodyPr>
          <a:lstStyle/>
          <a:p>
            <a:r>
              <a:rPr lang="en-US" sz="2800" b="1" dirty="0"/>
              <a:t>Safety issue (</a:t>
            </a:r>
            <a:r>
              <a:rPr lang="en-US" sz="2800" b="1" dirty="0" err="1"/>
              <a:t>human_tag</a:t>
            </a:r>
            <a:r>
              <a:rPr lang="en-US" sz="2800" b="1" dirty="0"/>
              <a:t>=1):</a:t>
            </a:r>
          </a:p>
          <a:p>
            <a:pPr marL="171450" indent="-171450" fontAlgn="b">
              <a:buFont typeface="Arial" panose="020B0604020202020204" pitchFamily="34" charset="0"/>
              <a:buChar char="•"/>
            </a:pPr>
            <a:r>
              <a:rPr lang="en-US" sz="2400" dirty="0"/>
              <a:t>These are NOT waterproof.  Rained in Phoenix this morning.  Turned on lights tonight and one of the boxes caught on fire and nearly </a:t>
            </a:r>
            <a:r>
              <a:rPr lang="en-US" sz="2400" u="sng" dirty="0">
                <a:solidFill>
                  <a:srgbClr val="0070C0"/>
                </a:solidFill>
              </a:rPr>
              <a:t>burn</a:t>
            </a:r>
            <a:r>
              <a:rPr lang="en-US" sz="2400" dirty="0"/>
              <a:t> my house down.  Burned the side of my house and then fell in the yard still on fire.</a:t>
            </a:r>
          </a:p>
        </p:txBody>
      </p:sp>
    </p:spTree>
    <p:extLst>
      <p:ext uri="{BB962C8B-B14F-4D97-AF65-F5344CB8AC3E}">
        <p14:creationId xmlns:p14="http://schemas.microsoft.com/office/powerpoint/2010/main" val="84686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Leaderboard</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709164" y="1288472"/>
            <a:ext cx="11386101" cy="4599628"/>
          </a:xfrm>
        </p:spPr>
        <p:txBody>
          <a:bodyPr/>
          <a:lstStyle/>
          <a:p>
            <a:pPr marL="457200" indent="-457200"/>
            <a:r>
              <a:rPr lang="en-US" b="1" dirty="0"/>
              <a:t>Link: </a:t>
            </a:r>
            <a:r>
              <a:rPr lang="en-US" sz="3200" b="1" dirty="0">
                <a:hlinkClick r:id="rId2"/>
              </a:rPr>
              <a:t>https://leaderboard.corp.amazon.com/tasks/352 </a:t>
            </a:r>
            <a:endParaRPr lang="en-US" sz="3200" b="1" dirty="0"/>
          </a:p>
          <a:p>
            <a:pPr marL="457200" indent="-457200"/>
            <a:r>
              <a:rPr lang="en-US" dirty="0"/>
              <a:t>You submit your model’s output (a .csv file) to Leaderboard via the ‘</a:t>
            </a:r>
            <a:r>
              <a:rPr lang="en-US" b="1" dirty="0"/>
              <a:t>Make a Submission</a:t>
            </a:r>
            <a:r>
              <a:rPr lang="en-US" dirty="0"/>
              <a:t>’ tab. </a:t>
            </a:r>
          </a:p>
        </p:txBody>
      </p:sp>
      <p:pic>
        <p:nvPicPr>
          <p:cNvPr id="7" name="Picture 6">
            <a:extLst>
              <a:ext uri="{FF2B5EF4-FFF2-40B4-BE49-F238E27FC236}">
                <a16:creationId xmlns:a16="http://schemas.microsoft.com/office/drawing/2014/main" id="{A98873E9-9345-5F43-8747-DA78BC51E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097" y="2861372"/>
            <a:ext cx="6727476" cy="3134453"/>
          </a:xfrm>
          <a:prstGeom prst="rect">
            <a:avLst/>
          </a:prstGeom>
          <a:ln>
            <a:solidFill>
              <a:schemeClr val="tx1"/>
            </a:solidFill>
          </a:ln>
        </p:spPr>
      </p:pic>
    </p:spTree>
    <p:extLst>
      <p:ext uri="{BB962C8B-B14F-4D97-AF65-F5344CB8AC3E}">
        <p14:creationId xmlns:p14="http://schemas.microsoft.com/office/powerpoint/2010/main" val="368051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Final Project – Leaderboard</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7503" y="1283370"/>
            <a:ext cx="4921065" cy="3857591"/>
          </a:xfrm>
        </p:spPr>
        <p:txBody>
          <a:bodyPr/>
          <a:lstStyle/>
          <a:p>
            <a:pPr marL="0" indent="0">
              <a:buNone/>
            </a:pPr>
            <a:r>
              <a:rPr lang="en-US" b="1" dirty="0"/>
              <a:t>How do I submit to Leaderboard?</a:t>
            </a:r>
          </a:p>
          <a:p>
            <a:pPr lvl="1">
              <a:buFont typeface="Arial" panose="020B0604020202020204" pitchFamily="34" charset="0"/>
              <a:buChar char="•"/>
            </a:pPr>
            <a:r>
              <a:rPr lang="en-US" dirty="0"/>
              <a:t>You submit your model’s output as a CSV file.</a:t>
            </a:r>
          </a:p>
          <a:p>
            <a:pPr lvl="1">
              <a:buFont typeface="Arial" panose="020B0604020202020204" pitchFamily="34" charset="0"/>
              <a:buChar char="•"/>
            </a:pPr>
            <a:r>
              <a:rPr lang="en-US" dirty="0"/>
              <a:t>The first row should be a header "</a:t>
            </a:r>
            <a:r>
              <a:rPr lang="en-US" b="1" dirty="0"/>
              <a:t>ID, </a:t>
            </a:r>
            <a:r>
              <a:rPr lang="en-US" b="1" dirty="0" err="1"/>
              <a:t>human_tag</a:t>
            </a:r>
            <a:r>
              <a:rPr lang="en-US" dirty="0"/>
              <a:t>"</a:t>
            </a:r>
            <a:endParaRPr lang="en-US" sz="2600" dirty="0"/>
          </a:p>
        </p:txBody>
      </p:sp>
      <p:pic>
        <p:nvPicPr>
          <p:cNvPr id="7" name="Picture 6">
            <a:extLst>
              <a:ext uri="{FF2B5EF4-FFF2-40B4-BE49-F238E27FC236}">
                <a16:creationId xmlns:a16="http://schemas.microsoft.com/office/drawing/2014/main" id="{468D2EFC-2D61-FA48-B503-6224FD195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451" y="1474804"/>
            <a:ext cx="2044793" cy="3474720"/>
          </a:xfrm>
          <a:prstGeom prst="rect">
            <a:avLst/>
          </a:prstGeom>
        </p:spPr>
      </p:pic>
      <p:sp>
        <p:nvSpPr>
          <p:cNvPr id="4" name="TextBox 3">
            <a:extLst>
              <a:ext uri="{FF2B5EF4-FFF2-40B4-BE49-F238E27FC236}">
                <a16:creationId xmlns:a16="http://schemas.microsoft.com/office/drawing/2014/main" id="{4A1F2F81-E90B-4D49-B015-7D2D8A73B913}"/>
              </a:ext>
            </a:extLst>
          </p:cNvPr>
          <p:cNvSpPr txBox="1"/>
          <p:nvPr/>
        </p:nvSpPr>
        <p:spPr>
          <a:xfrm>
            <a:off x="7380752" y="4949524"/>
            <a:ext cx="417095" cy="923330"/>
          </a:xfrm>
          <a:prstGeom prst="rect">
            <a:avLst/>
          </a:prstGeom>
          <a:noFill/>
        </p:spPr>
        <p:txBody>
          <a:bodyPr wrap="square" rtlCol="0">
            <a:spAutoFit/>
          </a:bodyPr>
          <a:lstStyle/>
          <a:p>
            <a:r>
              <a:rPr lang="en-US" dirty="0"/>
              <a:t>.</a:t>
            </a:r>
          </a:p>
          <a:p>
            <a:r>
              <a:rPr lang="en-US" dirty="0"/>
              <a:t>.</a:t>
            </a:r>
          </a:p>
          <a:p>
            <a:r>
              <a:rPr lang="en-US" dirty="0"/>
              <a:t>.</a:t>
            </a:r>
          </a:p>
        </p:txBody>
      </p:sp>
      <p:sp>
        <p:nvSpPr>
          <p:cNvPr id="6" name="TextBox 5">
            <a:extLst>
              <a:ext uri="{FF2B5EF4-FFF2-40B4-BE49-F238E27FC236}">
                <a16:creationId xmlns:a16="http://schemas.microsoft.com/office/drawing/2014/main" id="{34FE1645-3FCC-E345-913D-B67BBB110548}"/>
              </a:ext>
            </a:extLst>
          </p:cNvPr>
          <p:cNvSpPr txBox="1"/>
          <p:nvPr/>
        </p:nvSpPr>
        <p:spPr>
          <a:xfrm>
            <a:off x="8403149" y="4949524"/>
            <a:ext cx="417095" cy="923330"/>
          </a:xfrm>
          <a:prstGeom prst="rect">
            <a:avLst/>
          </a:prstGeom>
          <a:noFill/>
        </p:spPr>
        <p:txBody>
          <a:bodyPr wrap="squar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1387016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Final Project Walkthrough</a:t>
            </a:r>
            <a:endParaRPr lang="en-US"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709164" y="1288472"/>
            <a:ext cx="11386101" cy="4462088"/>
          </a:xfrm>
        </p:spPr>
        <p:txBody>
          <a:bodyPr/>
          <a:lstStyle/>
          <a:p>
            <a:pPr marL="0" indent="0">
              <a:buNone/>
            </a:pPr>
            <a:r>
              <a:rPr lang="en-US" dirty="0"/>
              <a:t>Let’s open the final project walkthrough notebook. We will see:</a:t>
            </a:r>
          </a:p>
          <a:p>
            <a:pPr marL="778857" lvl="1" indent="-342900"/>
            <a:r>
              <a:rPr lang="en-US" dirty="0"/>
              <a:t>How to read the training and test data</a:t>
            </a:r>
          </a:p>
          <a:p>
            <a:pPr marL="778857" lvl="1" indent="-342900"/>
            <a:r>
              <a:rPr lang="en-US" dirty="0"/>
              <a:t>Writing predictions to a CSV file.</a:t>
            </a:r>
          </a:p>
          <a:p>
            <a:pPr marL="0" indent="0">
              <a:buNone/>
            </a:pPr>
            <a:endParaRPr lang="en-US" dirty="0"/>
          </a:p>
          <a:p>
            <a:pPr marL="0" indent="0">
              <a:buNone/>
            </a:pPr>
            <a:r>
              <a:rPr lang="en-US" dirty="0"/>
              <a:t>Open </a:t>
            </a:r>
            <a:r>
              <a:rPr lang="en-US" b="1" dirty="0"/>
              <a:t>MLA-NLP-DAY1-FINAL-STUDENT </a:t>
            </a:r>
            <a:r>
              <a:rPr lang="en-US" b="1" dirty="0" err="1"/>
              <a:t>NB.ipydb</a:t>
            </a:r>
            <a:endParaRPr lang="en-US" dirty="0"/>
          </a:p>
        </p:txBody>
      </p:sp>
    </p:spTree>
    <p:extLst>
      <p:ext uri="{BB962C8B-B14F-4D97-AF65-F5344CB8AC3E}">
        <p14:creationId xmlns:p14="http://schemas.microsoft.com/office/powerpoint/2010/main" val="3481085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A678-2498-B445-9E4D-23B19DB2520F}"/>
              </a:ext>
            </a:extLst>
          </p:cNvPr>
          <p:cNvSpPr>
            <a:spLocks noGrp="1"/>
          </p:cNvSpPr>
          <p:nvPr>
            <p:ph type="title"/>
          </p:nvPr>
        </p:nvSpPr>
        <p:spPr/>
        <p:txBody>
          <a:bodyPr/>
          <a:lstStyle/>
          <a:p>
            <a:r>
              <a:rPr lang="en-US" dirty="0"/>
              <a:t>Final Project-Course Completion</a:t>
            </a:r>
          </a:p>
        </p:txBody>
      </p:sp>
      <p:sp>
        <p:nvSpPr>
          <p:cNvPr id="3" name="Content Placeholder 2">
            <a:extLst>
              <a:ext uri="{FF2B5EF4-FFF2-40B4-BE49-F238E27FC236}">
                <a16:creationId xmlns:a16="http://schemas.microsoft.com/office/drawing/2014/main" id="{1831655A-F76E-1F44-969F-4556332B9FFC}"/>
              </a:ext>
            </a:extLst>
          </p:cNvPr>
          <p:cNvSpPr>
            <a:spLocks noGrp="1"/>
          </p:cNvSpPr>
          <p:nvPr>
            <p:ph sz="half" idx="10"/>
          </p:nvPr>
        </p:nvSpPr>
        <p:spPr/>
        <p:txBody>
          <a:bodyPr/>
          <a:lstStyle/>
          <a:p>
            <a:pPr marL="457200" indent="-457200">
              <a:buFont typeface="Arial" panose="020B0604020202020204" pitchFamily="34" charset="0"/>
              <a:buChar char="•"/>
            </a:pPr>
            <a:r>
              <a:rPr lang="en-US" b="1" dirty="0"/>
              <a:t>Requirements: </a:t>
            </a:r>
            <a:r>
              <a:rPr lang="en-US" dirty="0"/>
              <a:t>At least </a:t>
            </a:r>
            <a:r>
              <a:rPr lang="en-US" b="1" dirty="0"/>
              <a:t>ONE</a:t>
            </a:r>
            <a:r>
              <a:rPr lang="en-US" dirty="0"/>
              <a:t> submission is </a:t>
            </a:r>
            <a:r>
              <a:rPr lang="en-US" b="1" dirty="0"/>
              <a:t>REQUIRED</a:t>
            </a:r>
          </a:p>
          <a:p>
            <a:pPr marL="457200" indent="-457200">
              <a:buFont typeface="Arial" panose="020B0604020202020204" pitchFamily="34" charset="0"/>
              <a:buChar char="•"/>
            </a:pPr>
            <a:r>
              <a:rPr lang="en-US" dirty="0"/>
              <a:t>Will get a score after each submission</a:t>
            </a:r>
          </a:p>
          <a:p>
            <a:pPr marL="457200" indent="-457200">
              <a:buFont typeface="Arial" panose="020B0604020202020204" pitchFamily="34" charset="0"/>
              <a:buChar char="•"/>
            </a:pPr>
            <a:r>
              <a:rPr lang="en-US" dirty="0"/>
              <a:t>Can improve the score by making </a:t>
            </a:r>
            <a:r>
              <a:rPr lang="en-US" b="1" dirty="0"/>
              <a:t>INFINITE</a:t>
            </a:r>
            <a:r>
              <a:rPr lang="en-US" dirty="0"/>
              <a:t> submissions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r>
              <a:rPr lang="en-US" dirty="0"/>
              <a:t>After completion, the student and manager will a receive </a:t>
            </a:r>
          </a:p>
          <a:p>
            <a:r>
              <a:rPr lang="en-US" dirty="0"/>
              <a:t>confirmation email.</a:t>
            </a:r>
          </a:p>
        </p:txBody>
      </p:sp>
      <p:sp>
        <p:nvSpPr>
          <p:cNvPr id="4" name="Pentagon 3">
            <a:extLst>
              <a:ext uri="{FF2B5EF4-FFF2-40B4-BE49-F238E27FC236}">
                <a16:creationId xmlns:a16="http://schemas.microsoft.com/office/drawing/2014/main" id="{8CBB8100-157A-6D4C-B570-CC71AE24CE3C}"/>
              </a:ext>
            </a:extLst>
          </p:cNvPr>
          <p:cNvSpPr/>
          <p:nvPr/>
        </p:nvSpPr>
        <p:spPr>
          <a:xfrm>
            <a:off x="779223" y="3285094"/>
            <a:ext cx="2926080" cy="1038260"/>
          </a:xfrm>
          <a:prstGeom prst="homePlat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Day 1</a:t>
            </a:r>
            <a:endParaRPr lang="en-US" sz="1600" dirty="0"/>
          </a:p>
        </p:txBody>
      </p:sp>
      <p:sp>
        <p:nvSpPr>
          <p:cNvPr id="5" name="Chevron 4">
            <a:extLst>
              <a:ext uri="{FF2B5EF4-FFF2-40B4-BE49-F238E27FC236}">
                <a16:creationId xmlns:a16="http://schemas.microsoft.com/office/drawing/2014/main" id="{2965DB97-B626-964B-B3C2-2E8CF0612E4B}"/>
              </a:ext>
            </a:extLst>
          </p:cNvPr>
          <p:cNvSpPr/>
          <p:nvPr/>
        </p:nvSpPr>
        <p:spPr>
          <a:xfrm>
            <a:off x="3332975" y="3285095"/>
            <a:ext cx="2926080" cy="1042415"/>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Day 2</a:t>
            </a:r>
            <a:endParaRPr lang="en-US" sz="1600" dirty="0"/>
          </a:p>
        </p:txBody>
      </p:sp>
      <p:sp>
        <p:nvSpPr>
          <p:cNvPr id="6" name="Chevron 5">
            <a:extLst>
              <a:ext uri="{FF2B5EF4-FFF2-40B4-BE49-F238E27FC236}">
                <a16:creationId xmlns:a16="http://schemas.microsoft.com/office/drawing/2014/main" id="{681AD338-6FAD-C64E-A9D4-CBFC23955D52}"/>
              </a:ext>
            </a:extLst>
          </p:cNvPr>
          <p:cNvSpPr/>
          <p:nvPr/>
        </p:nvSpPr>
        <p:spPr>
          <a:xfrm>
            <a:off x="5886727" y="3285095"/>
            <a:ext cx="2926080" cy="1042415"/>
          </a:xfrm>
          <a:prstGeom prst="chevron">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Day 3</a:t>
            </a:r>
          </a:p>
        </p:txBody>
      </p:sp>
      <p:sp>
        <p:nvSpPr>
          <p:cNvPr id="7" name="32-Point Star 6">
            <a:extLst>
              <a:ext uri="{FF2B5EF4-FFF2-40B4-BE49-F238E27FC236}">
                <a16:creationId xmlns:a16="http://schemas.microsoft.com/office/drawing/2014/main" id="{9370D35E-F0EF-8543-8903-92566AED4E6B}"/>
              </a:ext>
            </a:extLst>
          </p:cNvPr>
          <p:cNvSpPr/>
          <p:nvPr/>
        </p:nvSpPr>
        <p:spPr>
          <a:xfrm>
            <a:off x="9612840" y="2821244"/>
            <a:ext cx="1965960" cy="1965960"/>
          </a:xfrm>
          <a:prstGeom prst="star32">
            <a:avLst>
              <a:gd name="adj" fmla="val 43689"/>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t>Course</a:t>
            </a:r>
          </a:p>
          <a:p>
            <a:pPr algn="ctr"/>
            <a:r>
              <a:rPr lang="en-US" sz="1900" b="1" dirty="0"/>
              <a:t>Complete</a:t>
            </a:r>
          </a:p>
        </p:txBody>
      </p:sp>
    </p:spTree>
    <p:extLst>
      <p:ext uri="{BB962C8B-B14F-4D97-AF65-F5344CB8AC3E}">
        <p14:creationId xmlns:p14="http://schemas.microsoft.com/office/powerpoint/2010/main" val="2275757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Looking Ahead - Day 2</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a:spcBef>
                <a:spcPts val="18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Neural Networks</a:t>
            </a:r>
          </a:p>
          <a:p>
            <a:pPr>
              <a:spcBef>
                <a:spcPts val="18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Word Vectors</a:t>
            </a:r>
          </a:p>
          <a:p>
            <a:pPr>
              <a:spcBef>
                <a:spcPts val="18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Recurrent Networks</a:t>
            </a:r>
          </a:p>
          <a:p>
            <a:pPr>
              <a:spcBef>
                <a:spcPts val="18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Services</a:t>
            </a:r>
          </a:p>
        </p:txBody>
      </p:sp>
    </p:spTree>
    <p:extLst>
      <p:ext uri="{BB962C8B-B14F-4D97-AF65-F5344CB8AC3E}">
        <p14:creationId xmlns:p14="http://schemas.microsoft.com/office/powerpoint/2010/main" val="56231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1806-CFF3-F64A-A3CF-7EB8F00AA83F}"/>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C5EFCADC-D02F-6A4D-BF71-E74AFEF4A3D8}"/>
              </a:ext>
            </a:extLst>
          </p:cNvPr>
          <p:cNvSpPr>
            <a:spLocks noGrp="1"/>
          </p:cNvSpPr>
          <p:nvPr>
            <p:ph sz="half" idx="10"/>
          </p:nvPr>
        </p:nvSpPr>
        <p:spPr/>
        <p:txBody>
          <a:bodyPr/>
          <a:lstStyle/>
          <a:p>
            <a:r>
              <a:rPr lang="en-US" dirty="0">
                <a:solidFill>
                  <a:srgbClr val="008DC4"/>
                </a:solidFill>
              </a:rPr>
              <a:t>Represents a text as a set of its words (a bag) </a:t>
            </a:r>
            <a:r>
              <a:rPr lang="en-US" dirty="0">
                <a:solidFill>
                  <a:schemeClr val="accent3"/>
                </a:solidFill>
              </a:rPr>
              <a:t>disregarding the grammar and order</a:t>
            </a:r>
            <a:r>
              <a:rPr lang="en-US" dirty="0">
                <a:solidFill>
                  <a:srgbClr val="008DC4"/>
                </a:solidFill>
              </a:rPr>
              <a:t> of the words.</a:t>
            </a:r>
          </a:p>
          <a:p>
            <a:endParaRPr lang="en-US" dirty="0">
              <a:solidFill>
                <a:srgbClr val="008DC4"/>
              </a:solidFill>
            </a:endParaRPr>
          </a:p>
        </p:txBody>
      </p:sp>
      <p:sp>
        <p:nvSpPr>
          <p:cNvPr id="4" name="Content Placeholder 2">
            <a:extLst>
              <a:ext uri="{FF2B5EF4-FFF2-40B4-BE49-F238E27FC236}">
                <a16:creationId xmlns:a16="http://schemas.microsoft.com/office/drawing/2014/main" id="{A69D9CE1-2708-9244-8B3C-7DE5E81B5362}"/>
              </a:ext>
            </a:extLst>
          </p:cNvPr>
          <p:cNvSpPr txBox="1">
            <a:spLocks/>
          </p:cNvSpPr>
          <p:nvPr/>
        </p:nvSpPr>
        <p:spPr>
          <a:xfrm>
            <a:off x="852492" y="2283303"/>
            <a:ext cx="6374884" cy="3508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Steps:</a:t>
            </a:r>
          </a:p>
          <a:p>
            <a:pPr>
              <a:lnSpc>
                <a:spcPct val="100000"/>
              </a:lnSpc>
            </a:pPr>
            <a:r>
              <a:rPr lang="en-US" dirty="0"/>
              <a:t>    1. Construct or get a </a:t>
            </a:r>
            <a:r>
              <a:rPr lang="en-US" dirty="0">
                <a:solidFill>
                  <a:schemeClr val="accent3"/>
                </a:solidFill>
              </a:rPr>
              <a:t>vocabulary</a:t>
            </a:r>
          </a:p>
          <a:p>
            <a:pPr marL="685800" indent="-685800">
              <a:lnSpc>
                <a:spcPct val="100000"/>
              </a:lnSpc>
            </a:pPr>
            <a:r>
              <a:rPr lang="en-US" dirty="0"/>
              <a:t>    2. For each text, calculate </a:t>
            </a:r>
            <a:r>
              <a:rPr lang="en-US" dirty="0">
                <a:solidFill>
                  <a:schemeClr val="accent3"/>
                </a:solidFill>
              </a:rPr>
              <a:t>occurrences</a:t>
            </a:r>
            <a:r>
              <a:rPr lang="en-US" dirty="0"/>
              <a:t> of the vocabulary words</a:t>
            </a:r>
          </a:p>
          <a:p>
            <a:pPr marL="914400" lvl="1" indent="-228600">
              <a:lnSpc>
                <a:spcPct val="100000"/>
              </a:lnSpc>
              <a:buFont typeface="Arial" panose="020B0604020202020204" pitchFamily="34" charset="0"/>
              <a:buChar char="•"/>
            </a:pPr>
            <a:r>
              <a:rPr lang="en-US" sz="2200" dirty="0"/>
              <a:t>Binary (present or not)</a:t>
            </a:r>
          </a:p>
          <a:p>
            <a:pPr marL="914400" lvl="1" indent="-228600">
              <a:lnSpc>
                <a:spcPct val="100000"/>
              </a:lnSpc>
              <a:buFont typeface="Arial" panose="020B0604020202020204" pitchFamily="34" charset="0"/>
              <a:buChar char="•"/>
            </a:pPr>
            <a:r>
              <a:rPr lang="en-US" sz="2200" dirty="0"/>
              <a:t>Frequencies</a:t>
            </a:r>
          </a:p>
        </p:txBody>
      </p:sp>
      <p:grpSp>
        <p:nvGrpSpPr>
          <p:cNvPr id="8" name="Group 7">
            <a:extLst>
              <a:ext uri="{FF2B5EF4-FFF2-40B4-BE49-F238E27FC236}">
                <a16:creationId xmlns:a16="http://schemas.microsoft.com/office/drawing/2014/main" id="{8BD5835C-302F-114F-9A3F-564B06568443}"/>
              </a:ext>
            </a:extLst>
          </p:cNvPr>
          <p:cNvGrpSpPr/>
          <p:nvPr/>
        </p:nvGrpSpPr>
        <p:grpSpPr>
          <a:xfrm>
            <a:off x="7563331" y="2502972"/>
            <a:ext cx="2651760" cy="2621957"/>
            <a:chOff x="4937101" y="1740667"/>
            <a:chExt cx="2651760" cy="2621957"/>
          </a:xfrm>
        </p:grpSpPr>
        <p:sp>
          <p:nvSpPr>
            <p:cNvPr id="9" name="TextBox 8">
              <a:extLst>
                <a:ext uri="{FF2B5EF4-FFF2-40B4-BE49-F238E27FC236}">
                  <a16:creationId xmlns:a16="http://schemas.microsoft.com/office/drawing/2014/main" id="{FE139785-BE61-5A40-AFF4-F6440C700BD6}"/>
                </a:ext>
              </a:extLst>
            </p:cNvPr>
            <p:cNvSpPr txBox="1"/>
            <p:nvPr/>
          </p:nvSpPr>
          <p:spPr>
            <a:xfrm rot="1344641">
              <a:off x="6060315" y="2555529"/>
              <a:ext cx="495371" cy="369332"/>
            </a:xfrm>
            <a:prstGeom prst="rect">
              <a:avLst/>
            </a:prstGeom>
            <a:noFill/>
            <a:ln>
              <a:solidFill>
                <a:schemeClr val="tx1"/>
              </a:solidFill>
            </a:ln>
          </p:spPr>
          <p:txBody>
            <a:bodyPr wrap="square" rtlCol="0">
              <a:spAutoFit/>
            </a:bodyPr>
            <a:lstStyle/>
            <a:p>
              <a:pPr algn="ctr"/>
              <a:r>
                <a:rPr lang="en-US" dirty="0"/>
                <a:t>car</a:t>
              </a:r>
            </a:p>
          </p:txBody>
        </p:sp>
        <p:sp>
          <p:nvSpPr>
            <p:cNvPr id="10" name="TextBox 9">
              <a:extLst>
                <a:ext uri="{FF2B5EF4-FFF2-40B4-BE49-F238E27FC236}">
                  <a16:creationId xmlns:a16="http://schemas.microsoft.com/office/drawing/2014/main" id="{4E40BD1E-79CE-DD4E-908E-56A24AE63C12}"/>
                </a:ext>
              </a:extLst>
            </p:cNvPr>
            <p:cNvSpPr txBox="1"/>
            <p:nvPr/>
          </p:nvSpPr>
          <p:spPr>
            <a:xfrm rot="18227005">
              <a:off x="5256532" y="2886675"/>
              <a:ext cx="835830" cy="369332"/>
            </a:xfrm>
            <a:prstGeom prst="rect">
              <a:avLst/>
            </a:prstGeom>
            <a:noFill/>
            <a:ln>
              <a:solidFill>
                <a:schemeClr val="tx1"/>
              </a:solidFill>
            </a:ln>
          </p:spPr>
          <p:txBody>
            <a:bodyPr wrap="square" rtlCol="0">
              <a:spAutoFit/>
            </a:bodyPr>
            <a:lstStyle/>
            <a:p>
              <a:pPr algn="ctr"/>
              <a:r>
                <a:rPr lang="en-US" dirty="0"/>
                <a:t>house</a:t>
              </a:r>
            </a:p>
          </p:txBody>
        </p:sp>
        <p:sp>
          <p:nvSpPr>
            <p:cNvPr id="11" name="TextBox 10">
              <a:extLst>
                <a:ext uri="{FF2B5EF4-FFF2-40B4-BE49-F238E27FC236}">
                  <a16:creationId xmlns:a16="http://schemas.microsoft.com/office/drawing/2014/main" id="{4B7C08F3-40A5-E74C-884B-B0E1B850CC0B}"/>
                </a:ext>
              </a:extLst>
            </p:cNvPr>
            <p:cNvSpPr txBox="1"/>
            <p:nvPr/>
          </p:nvSpPr>
          <p:spPr>
            <a:xfrm rot="3084623">
              <a:off x="5179076" y="3607309"/>
              <a:ext cx="495371" cy="369332"/>
            </a:xfrm>
            <a:prstGeom prst="rect">
              <a:avLst/>
            </a:prstGeom>
            <a:noFill/>
            <a:ln>
              <a:solidFill>
                <a:schemeClr val="tx1"/>
              </a:solidFill>
            </a:ln>
          </p:spPr>
          <p:txBody>
            <a:bodyPr wrap="square" rtlCol="0">
              <a:spAutoFit/>
            </a:bodyPr>
            <a:lstStyle/>
            <a:p>
              <a:pPr algn="ctr"/>
              <a:r>
                <a:rPr lang="en-US" dirty="0"/>
                <a:t>cat</a:t>
              </a:r>
            </a:p>
          </p:txBody>
        </p:sp>
        <p:sp>
          <p:nvSpPr>
            <p:cNvPr id="12" name="TextBox 11">
              <a:extLst>
                <a:ext uri="{FF2B5EF4-FFF2-40B4-BE49-F238E27FC236}">
                  <a16:creationId xmlns:a16="http://schemas.microsoft.com/office/drawing/2014/main" id="{271D07E4-EB89-E345-AA45-9866F4F89690}"/>
                </a:ext>
              </a:extLst>
            </p:cNvPr>
            <p:cNvSpPr txBox="1"/>
            <p:nvPr/>
          </p:nvSpPr>
          <p:spPr>
            <a:xfrm>
              <a:off x="5835646" y="3071341"/>
              <a:ext cx="771737" cy="369332"/>
            </a:xfrm>
            <a:prstGeom prst="rect">
              <a:avLst/>
            </a:prstGeom>
            <a:noFill/>
            <a:ln>
              <a:solidFill>
                <a:schemeClr val="tx1"/>
              </a:solidFill>
            </a:ln>
          </p:spPr>
          <p:txBody>
            <a:bodyPr wrap="square" rtlCol="0">
              <a:spAutoFit/>
            </a:bodyPr>
            <a:lstStyle/>
            <a:p>
              <a:pPr algn="ctr"/>
              <a:r>
                <a:rPr lang="en-US" dirty="0"/>
                <a:t>learn</a:t>
              </a:r>
            </a:p>
          </p:txBody>
        </p:sp>
        <p:sp>
          <p:nvSpPr>
            <p:cNvPr id="13" name="TextBox 12">
              <a:extLst>
                <a:ext uri="{FF2B5EF4-FFF2-40B4-BE49-F238E27FC236}">
                  <a16:creationId xmlns:a16="http://schemas.microsoft.com/office/drawing/2014/main" id="{CF086991-30A2-0C4C-B4A9-4787E811D80D}"/>
                </a:ext>
              </a:extLst>
            </p:cNvPr>
            <p:cNvSpPr txBox="1"/>
            <p:nvPr/>
          </p:nvSpPr>
          <p:spPr>
            <a:xfrm rot="19215492">
              <a:off x="5706662" y="3588450"/>
              <a:ext cx="743057" cy="369332"/>
            </a:xfrm>
            <a:prstGeom prst="rect">
              <a:avLst/>
            </a:prstGeom>
            <a:noFill/>
            <a:ln>
              <a:solidFill>
                <a:schemeClr val="tx1"/>
              </a:solidFill>
            </a:ln>
          </p:spPr>
          <p:txBody>
            <a:bodyPr wrap="square" rtlCol="0">
              <a:spAutoFit/>
            </a:bodyPr>
            <a:lstStyle/>
            <a:p>
              <a:pPr algn="ctr"/>
              <a:r>
                <a:rPr lang="en-US" dirty="0"/>
                <a:t>good</a:t>
              </a:r>
            </a:p>
          </p:txBody>
        </p:sp>
        <p:sp>
          <p:nvSpPr>
            <p:cNvPr id="14" name="TextBox 13">
              <a:extLst>
                <a:ext uri="{FF2B5EF4-FFF2-40B4-BE49-F238E27FC236}">
                  <a16:creationId xmlns:a16="http://schemas.microsoft.com/office/drawing/2014/main" id="{A67C42CE-4F12-9B42-973E-7C86FA41946B}"/>
                </a:ext>
              </a:extLst>
            </p:cNvPr>
            <p:cNvSpPr txBox="1"/>
            <p:nvPr/>
          </p:nvSpPr>
          <p:spPr>
            <a:xfrm rot="3828086">
              <a:off x="6193526" y="3521384"/>
              <a:ext cx="724322" cy="369332"/>
            </a:xfrm>
            <a:prstGeom prst="rect">
              <a:avLst/>
            </a:prstGeom>
            <a:noFill/>
            <a:ln>
              <a:solidFill>
                <a:schemeClr val="tx1"/>
              </a:solidFill>
            </a:ln>
          </p:spPr>
          <p:txBody>
            <a:bodyPr wrap="square" rtlCol="0">
              <a:spAutoFit/>
            </a:bodyPr>
            <a:lstStyle/>
            <a:p>
              <a:pPr algn="ctr"/>
              <a:r>
                <a:rPr lang="en-US" dirty="0"/>
                <a:t>work</a:t>
              </a:r>
            </a:p>
          </p:txBody>
        </p:sp>
        <p:sp>
          <p:nvSpPr>
            <p:cNvPr id="15" name="TextBox 14">
              <a:extLst>
                <a:ext uri="{FF2B5EF4-FFF2-40B4-BE49-F238E27FC236}">
                  <a16:creationId xmlns:a16="http://schemas.microsoft.com/office/drawing/2014/main" id="{75F6D0F3-362F-E54C-9857-4825BE8B97B3}"/>
                </a:ext>
              </a:extLst>
            </p:cNvPr>
            <p:cNvSpPr txBox="1"/>
            <p:nvPr/>
          </p:nvSpPr>
          <p:spPr>
            <a:xfrm rot="3828086">
              <a:off x="6607329" y="2870338"/>
              <a:ext cx="501069" cy="369332"/>
            </a:xfrm>
            <a:prstGeom prst="rect">
              <a:avLst/>
            </a:prstGeom>
            <a:noFill/>
            <a:ln>
              <a:solidFill>
                <a:schemeClr val="tx1"/>
              </a:solidFill>
            </a:ln>
          </p:spPr>
          <p:txBody>
            <a:bodyPr wrap="square" rtlCol="0">
              <a:spAutoFit/>
            </a:bodyPr>
            <a:lstStyle/>
            <a:p>
              <a:pPr algn="ctr"/>
              <a:r>
                <a:rPr lang="en-US" dirty="0"/>
                <a:t>fun</a:t>
              </a:r>
            </a:p>
          </p:txBody>
        </p:sp>
        <p:sp>
          <p:nvSpPr>
            <p:cNvPr id="16" name="TextBox 15">
              <a:extLst>
                <a:ext uri="{FF2B5EF4-FFF2-40B4-BE49-F238E27FC236}">
                  <a16:creationId xmlns:a16="http://schemas.microsoft.com/office/drawing/2014/main" id="{B4EADE83-2C09-5847-9C91-2B01EE61AF79}"/>
                </a:ext>
              </a:extLst>
            </p:cNvPr>
            <p:cNvSpPr txBox="1"/>
            <p:nvPr/>
          </p:nvSpPr>
          <p:spPr>
            <a:xfrm>
              <a:off x="6702797" y="3296459"/>
              <a:ext cx="609843" cy="369332"/>
            </a:xfrm>
            <a:prstGeom prst="rect">
              <a:avLst/>
            </a:prstGeom>
            <a:noFill/>
            <a:ln>
              <a:solidFill>
                <a:schemeClr val="tx1"/>
              </a:solidFill>
            </a:ln>
          </p:spPr>
          <p:txBody>
            <a:bodyPr wrap="square" rtlCol="0">
              <a:spAutoFit/>
            </a:bodyPr>
            <a:lstStyle/>
            <a:p>
              <a:pPr algn="ctr"/>
              <a:r>
                <a:rPr lang="en-US" dirty="0"/>
                <a:t>win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4E20F92B-684A-8F46-86B3-3EC1D27C7CF4}"/>
                    </a:ext>
                  </a:extLst>
                </p14:cNvPr>
                <p14:cNvContentPartPr>
                  <a14:cpLocks xmlns:a14="http://schemas.microsoft.com/office/drawing/2010/main" noChangeAspect="1"/>
                </p14:cNvContentPartPr>
                <p14:nvPr/>
              </p14:nvContentPartPr>
              <p14:xfrm>
                <a:off x="4937101" y="2433396"/>
                <a:ext cx="2651760" cy="1929228"/>
              </p14:xfrm>
            </p:contentPart>
          </mc:Choice>
          <mc:Fallback xmlns="">
            <p:pic>
              <p:nvPicPr>
                <p:cNvPr id="17" name="Ink 16">
                  <a:extLst>
                    <a:ext uri="{FF2B5EF4-FFF2-40B4-BE49-F238E27FC236}">
                      <a16:creationId xmlns:a16="http://schemas.microsoft.com/office/drawing/2014/main" id="{4E20F92B-684A-8F46-86B3-3EC1D27C7CF4}"/>
                    </a:ext>
                  </a:extLst>
                </p:cNvPr>
                <p:cNvPicPr>
                  <a:picLocks noChangeAspect="1"/>
                </p:cNvPicPr>
                <p:nvPr/>
              </p:nvPicPr>
              <p:blipFill>
                <a:blip r:embed="rId4"/>
                <a:stretch>
                  <a:fillRect/>
                </a:stretch>
              </p:blipFill>
              <p:spPr>
                <a:xfrm>
                  <a:off x="4901101" y="2397396"/>
                  <a:ext cx="2723400" cy="200086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05F364D7-7F8B-294B-BA76-AACAA5E96054}"/>
                    </a:ext>
                  </a:extLst>
                </p14:cNvPr>
                <p14:cNvContentPartPr/>
                <p14:nvPr/>
              </p14:nvContentPartPr>
              <p14:xfrm>
                <a:off x="5680478" y="1740667"/>
                <a:ext cx="1200240" cy="594000"/>
              </p14:xfrm>
            </p:contentPart>
          </mc:Choice>
          <mc:Fallback xmlns="">
            <p:pic>
              <p:nvPicPr>
                <p:cNvPr id="18" name="Ink 17">
                  <a:extLst>
                    <a:ext uri="{FF2B5EF4-FFF2-40B4-BE49-F238E27FC236}">
                      <a16:creationId xmlns:a16="http://schemas.microsoft.com/office/drawing/2014/main" id="{05F364D7-7F8B-294B-BA76-AACAA5E96054}"/>
                    </a:ext>
                  </a:extLst>
                </p:cNvPr>
                <p:cNvPicPr/>
                <p:nvPr/>
              </p:nvPicPr>
              <p:blipFill>
                <a:blip r:embed="rId6"/>
                <a:stretch>
                  <a:fillRect/>
                </a:stretch>
              </p:blipFill>
              <p:spPr>
                <a:xfrm>
                  <a:off x="5644478" y="1705027"/>
                  <a:ext cx="1271880" cy="665640"/>
                </a:xfrm>
                <a:prstGeom prst="rect">
                  <a:avLst/>
                </a:prstGeom>
              </p:spPr>
            </p:pic>
          </mc:Fallback>
        </mc:AlternateContent>
      </p:grpSp>
    </p:spTree>
    <p:extLst>
      <p:ext uri="{BB962C8B-B14F-4D97-AF65-F5344CB8AC3E}">
        <p14:creationId xmlns:p14="http://schemas.microsoft.com/office/powerpoint/2010/main" val="406804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nvGraphicFramePr>
        <p:xfrm>
          <a:off x="371769" y="2905916"/>
          <a:ext cx="9740026" cy="26822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BFFF"/>
                    </a:solidFill>
                  </a:tcPr>
                </a:tc>
                <a:tc>
                  <a:txBody>
                    <a:bodyPr/>
                    <a:lstStyle/>
                    <a:p>
                      <a:pPr algn="ctr"/>
                      <a:r>
                        <a:rPr lang="en-US" b="0" dirty="0">
                          <a:solidFill>
                            <a:schemeClr val="tx1"/>
                          </a:solidFill>
                        </a:rPr>
                        <a:t>cat</a:t>
                      </a:r>
                    </a:p>
                  </a:txBody>
                  <a:tcPr anchor="ctr">
                    <a:lnL w="12700" cap="flat" cmpd="sng" algn="ctr">
                      <a:solidFill>
                        <a:schemeClr val="tx1"/>
                      </a:solidFill>
                      <a:prstDash val="solid"/>
                      <a:round/>
                      <a:headEnd type="none" w="med" len="med"/>
                      <a:tailEnd type="none" w="med" len="med"/>
                    </a:lnL>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dog</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is</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it</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my</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not</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old</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wolf</a:t>
                      </a:r>
                    </a:p>
                  </a:txBody>
                  <a:tcPr anchor="ctr">
                    <a:solidFill>
                      <a:srgbClr val="66BFFF"/>
                    </a:solidFill>
                  </a:tcPr>
                </a:tc>
                <a:extLst>
                  <a:ext uri="{0D108BD9-81ED-4DB2-BD59-A6C34878D82A}">
                    <a16:rowId xmlns:a16="http://schemas.microsoft.com/office/drawing/2014/main" val="4051540130"/>
                  </a:ext>
                </a:extLst>
              </a:tr>
              <a:tr h="670560">
                <a:tc>
                  <a:txBody>
                    <a:bodyPr/>
                    <a:lstStyle/>
                    <a:p>
                      <a:pPr algn="ctr"/>
                      <a:r>
                        <a:rPr lang="en-US" b="0" dirty="0">
                          <a:solidFill>
                            <a:schemeClr val="tx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1</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47828122"/>
                  </a:ext>
                </a:extLst>
              </a:tr>
              <a:tr h="670560">
                <a:tc>
                  <a:txBody>
                    <a:bodyPr/>
                    <a:lstStyle/>
                    <a:p>
                      <a:pPr algn="ctr"/>
                      <a:r>
                        <a:rPr lang="en-US" b="0" dirty="0">
                          <a:solidFill>
                            <a:schemeClr val="tx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2476667754"/>
                  </a:ext>
                </a:extLst>
              </a:tr>
              <a:tr h="670560">
                <a:tc>
                  <a:txBody>
                    <a:bodyPr/>
                    <a:lstStyle/>
                    <a:p>
                      <a:pPr algn="ctr"/>
                      <a:r>
                        <a:rPr lang="en-US" b="0" dirty="0">
                          <a:solidFill>
                            <a:schemeClr val="tx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1</a:t>
                      </a:r>
                    </a:p>
                  </a:txBody>
                  <a:tcPr anchor="ctr">
                    <a:solidFill>
                      <a:schemeClr val="bg1"/>
                    </a:solidFill>
                  </a:tcPr>
                </a:tc>
                <a:tc>
                  <a:txBody>
                    <a:bodyPr/>
                    <a:lstStyle/>
                    <a:p>
                      <a:pPr algn="ctr"/>
                      <a:r>
                        <a:rPr lang="en-US" b="1" dirty="0"/>
                        <a:t>2</a:t>
                      </a:r>
                    </a:p>
                  </a:txBody>
                  <a:tcPr anchor="ctr">
                    <a:solidFill>
                      <a:schemeClr val="bg1"/>
                    </a:solidFill>
                  </a:tcPr>
                </a:tc>
                <a:tc>
                  <a:txBody>
                    <a:bodyPr/>
                    <a:lstStyle/>
                    <a:p>
                      <a:pPr algn="ctr"/>
                      <a:r>
                        <a:rPr lang="en-US" b="1" dirty="0"/>
                        <a:t>2</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1</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1</a:t>
                      </a:r>
                    </a:p>
                  </a:txBody>
                  <a:tcPr anchor="ctr">
                    <a:solidFill>
                      <a:schemeClr val="bg1"/>
                    </a:solidFill>
                  </a:tcPr>
                </a:tc>
                <a:extLst>
                  <a:ext uri="{0D108BD9-81ED-4DB2-BD59-A6C34878D82A}">
                    <a16:rowId xmlns:a16="http://schemas.microsoft.com/office/drawing/2014/main" val="2800105296"/>
                  </a:ext>
                </a:extLst>
              </a:tr>
            </a:tbl>
          </a:graphicData>
        </a:graphic>
      </p:graphicFrame>
      <p:grpSp>
        <p:nvGrpSpPr>
          <p:cNvPr id="5" name="Group 4">
            <a:extLst>
              <a:ext uri="{FF2B5EF4-FFF2-40B4-BE49-F238E27FC236}">
                <a16:creationId xmlns:a16="http://schemas.microsoft.com/office/drawing/2014/main" id="{873FCF22-B3E5-3743-97A2-77A3BDA0067D}"/>
              </a:ext>
            </a:extLst>
          </p:cNvPr>
          <p:cNvGrpSpPr>
            <a:grpSpLocks noChangeAspect="1"/>
          </p:cNvGrpSpPr>
          <p:nvPr/>
        </p:nvGrpSpPr>
        <p:grpSpPr>
          <a:xfrm>
            <a:off x="8754270" y="403579"/>
            <a:ext cx="2194560" cy="2226311"/>
            <a:chOff x="8552553" y="125143"/>
            <a:chExt cx="2194560" cy="2226311"/>
          </a:xfrm>
        </p:grpSpPr>
        <p:sp>
          <p:nvSpPr>
            <p:cNvPr id="15" name="TextBox 14">
              <a:extLst>
                <a:ext uri="{FF2B5EF4-FFF2-40B4-BE49-F238E27FC236}">
                  <a16:creationId xmlns:a16="http://schemas.microsoft.com/office/drawing/2014/main" id="{3FC24CAC-3203-934B-AB4C-E412DA6F5442}"/>
                </a:ext>
              </a:extLst>
            </p:cNvPr>
            <p:cNvSpPr txBox="1"/>
            <p:nvPr/>
          </p:nvSpPr>
          <p:spPr>
            <a:xfrm>
              <a:off x="9350752" y="1137400"/>
              <a:ext cx="559326" cy="369333"/>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013F8976-E270-4B44-B642-8C3F9AC5C0A3}"/>
                </a:ext>
              </a:extLst>
            </p:cNvPr>
            <p:cNvSpPr txBox="1"/>
            <p:nvPr/>
          </p:nvSpPr>
          <p:spPr>
            <a:xfrm>
              <a:off x="8921526" y="1811582"/>
              <a:ext cx="776818" cy="369332"/>
            </a:xfrm>
            <a:prstGeom prst="rect">
              <a:avLst/>
            </a:prstGeom>
            <a:noFill/>
          </p:spPr>
          <p:txBody>
            <a:bodyPr wrap="square" rtlCol="0">
              <a:spAutoFit/>
            </a:bodyPr>
            <a:lstStyle/>
            <a:p>
              <a:r>
                <a:rPr lang="en-US" dirty="0"/>
                <a:t>“dog”</a:t>
              </a:r>
            </a:p>
          </p:txBody>
        </p:sp>
        <p:sp>
          <p:nvSpPr>
            <p:cNvPr id="20" name="TextBox 19">
              <a:extLst>
                <a:ext uri="{FF2B5EF4-FFF2-40B4-BE49-F238E27FC236}">
                  <a16:creationId xmlns:a16="http://schemas.microsoft.com/office/drawing/2014/main" id="{B07F17A3-88EF-6A44-B83D-0F3C28E4539F}"/>
                </a:ext>
              </a:extLst>
            </p:cNvPr>
            <p:cNvSpPr txBox="1"/>
            <p:nvPr/>
          </p:nvSpPr>
          <p:spPr>
            <a:xfrm>
              <a:off x="9279056" y="1523830"/>
              <a:ext cx="515957" cy="369332"/>
            </a:xfrm>
            <a:prstGeom prst="rect">
              <a:avLst/>
            </a:prstGeom>
            <a:noFill/>
          </p:spPr>
          <p:txBody>
            <a:bodyPr wrap="square" rtlCol="0">
              <a:spAutoFit/>
            </a:bodyPr>
            <a:lstStyle/>
            <a:p>
              <a:r>
                <a:rPr lang="en-US" dirty="0"/>
                <a:t>“it”</a:t>
              </a:r>
            </a:p>
          </p:txBody>
        </p:sp>
        <p:sp>
          <p:nvSpPr>
            <p:cNvPr id="21" name="TextBox 20">
              <a:extLst>
                <a:ext uri="{FF2B5EF4-FFF2-40B4-BE49-F238E27FC236}">
                  <a16:creationId xmlns:a16="http://schemas.microsoft.com/office/drawing/2014/main" id="{F2BF9242-B569-7C49-8D15-C7E56222A9CC}"/>
                </a:ext>
              </a:extLst>
            </p:cNvPr>
            <p:cNvSpPr txBox="1"/>
            <p:nvPr/>
          </p:nvSpPr>
          <p:spPr>
            <a:xfrm>
              <a:off x="9739047" y="1559760"/>
              <a:ext cx="536689" cy="369333"/>
            </a:xfrm>
            <a:prstGeom prst="rect">
              <a:avLst/>
            </a:prstGeom>
            <a:noFill/>
          </p:spPr>
          <p:txBody>
            <a:bodyPr wrap="square" rtlCol="0">
              <a:spAutoFit/>
            </a:bodyPr>
            <a:lstStyle/>
            <a:p>
              <a:r>
                <a:rPr lang="en-US" dirty="0"/>
                <a:t>“is”</a:t>
              </a:r>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9286D033-0395-9040-B7B1-4024DC0E6577}"/>
                    </a:ext>
                  </a:extLst>
                </p14:cNvPr>
                <p14:cNvContentPartPr>
                  <a14:cpLocks xmlns:a14="http://schemas.microsoft.com/office/drawing/2010/main" noChangeAspect="1"/>
                </p14:cNvContentPartPr>
                <p14:nvPr/>
              </p14:nvContentPartPr>
              <p14:xfrm>
                <a:off x="8552553" y="754851"/>
                <a:ext cx="2194560" cy="1596603"/>
              </p14:xfrm>
            </p:contentPart>
          </mc:Choice>
          <mc:Fallback xmlns="">
            <p:pic>
              <p:nvPicPr>
                <p:cNvPr id="33" name="Ink 32">
                  <a:extLst>
                    <a:ext uri="{FF2B5EF4-FFF2-40B4-BE49-F238E27FC236}">
                      <a16:creationId xmlns:a16="http://schemas.microsoft.com/office/drawing/2014/main" id="{9286D033-0395-9040-B7B1-4024DC0E6577}"/>
                    </a:ext>
                  </a:extLst>
                </p:cNvPr>
                <p:cNvPicPr>
                  <a:picLocks noChangeAspect="1"/>
                </p:cNvPicPr>
                <p:nvPr/>
              </p:nvPicPr>
              <p:blipFill>
                <a:blip r:embed="rId4"/>
                <a:stretch>
                  <a:fillRect/>
                </a:stretch>
              </p:blipFill>
              <p:spPr>
                <a:xfrm>
                  <a:off x="8516553" y="718851"/>
                  <a:ext cx="2266200" cy="166824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475361F2-8554-8746-8ADF-35AC977104B2}"/>
                    </a:ext>
                  </a:extLst>
                </p14:cNvPr>
                <p14:cNvContentPartPr>
                  <a14:cpLocks xmlns:a14="http://schemas.microsoft.com/office/drawing/2010/main" noChangeAspect="1"/>
                </p14:cNvContentPartPr>
                <p14:nvPr/>
              </p14:nvContentPartPr>
              <p14:xfrm>
                <a:off x="9099253" y="125143"/>
                <a:ext cx="1097280" cy="544122"/>
              </p14:xfrm>
            </p:contentPart>
          </mc:Choice>
          <mc:Fallback xmlns="">
            <p:pic>
              <p:nvPicPr>
                <p:cNvPr id="34" name="Ink 33">
                  <a:extLst>
                    <a:ext uri="{FF2B5EF4-FFF2-40B4-BE49-F238E27FC236}">
                      <a16:creationId xmlns:a16="http://schemas.microsoft.com/office/drawing/2014/main" id="{475361F2-8554-8746-8ADF-35AC977104B2}"/>
                    </a:ext>
                  </a:extLst>
                </p:cNvPr>
                <p:cNvPicPr>
                  <a:picLocks noChangeAspect="1"/>
                </p:cNvPicPr>
                <p:nvPr/>
              </p:nvPicPr>
              <p:blipFill>
                <a:blip r:embed="rId6"/>
                <a:stretch>
                  <a:fillRect/>
                </a:stretch>
              </p:blipFill>
              <p:spPr>
                <a:xfrm>
                  <a:off x="9063253" y="89492"/>
                  <a:ext cx="1168920" cy="615783"/>
                </a:xfrm>
                <a:prstGeom prst="rect">
                  <a:avLst/>
                </a:prstGeom>
              </p:spPr>
            </p:pic>
          </mc:Fallback>
        </mc:AlternateContent>
      </p:grpSp>
      <p:grpSp>
        <p:nvGrpSpPr>
          <p:cNvPr id="24" name="Group 23">
            <a:extLst>
              <a:ext uri="{FF2B5EF4-FFF2-40B4-BE49-F238E27FC236}">
                <a16:creationId xmlns:a16="http://schemas.microsoft.com/office/drawing/2014/main" id="{368CDAE0-865E-1249-AAA6-AA078A78B169}"/>
              </a:ext>
            </a:extLst>
          </p:cNvPr>
          <p:cNvGrpSpPr>
            <a:grpSpLocks noChangeAspect="1"/>
          </p:cNvGrpSpPr>
          <p:nvPr/>
        </p:nvGrpSpPr>
        <p:grpSpPr>
          <a:xfrm>
            <a:off x="8758393" y="407898"/>
            <a:ext cx="2194560" cy="2221992"/>
            <a:chOff x="8552553" y="125143"/>
            <a:chExt cx="2194560" cy="2226311"/>
          </a:xfrm>
        </p:grpSpPr>
        <p:sp>
          <p:nvSpPr>
            <p:cNvPr id="25" name="TextBox 24">
              <a:extLst>
                <a:ext uri="{FF2B5EF4-FFF2-40B4-BE49-F238E27FC236}">
                  <a16:creationId xmlns:a16="http://schemas.microsoft.com/office/drawing/2014/main" id="{E692C1E8-3EB9-414A-9A24-2209E9A36D4A}"/>
                </a:ext>
              </a:extLst>
            </p:cNvPr>
            <p:cNvSpPr txBox="1"/>
            <p:nvPr/>
          </p:nvSpPr>
          <p:spPr>
            <a:xfrm>
              <a:off x="9028612" y="1133054"/>
              <a:ext cx="559327" cy="369332"/>
            </a:xfrm>
            <a:prstGeom prst="rect">
              <a:avLst/>
            </a:prstGeom>
            <a:noFill/>
          </p:spPr>
          <p:txBody>
            <a:bodyPr wrap="square" rtlCol="0">
              <a:spAutoFit/>
            </a:bodyPr>
            <a:lstStyle/>
            <a:p>
              <a:r>
                <a:rPr lang="en-US" dirty="0"/>
                <a:t>“a”</a:t>
              </a:r>
            </a:p>
          </p:txBody>
        </p:sp>
        <p:sp>
          <p:nvSpPr>
            <p:cNvPr id="27" name="TextBox 26">
              <a:extLst>
                <a:ext uri="{FF2B5EF4-FFF2-40B4-BE49-F238E27FC236}">
                  <a16:creationId xmlns:a16="http://schemas.microsoft.com/office/drawing/2014/main" id="{99CF6A2F-A6BA-AF47-BFCF-A7A90082F015}"/>
                </a:ext>
              </a:extLst>
            </p:cNvPr>
            <p:cNvSpPr txBox="1"/>
            <p:nvPr/>
          </p:nvSpPr>
          <p:spPr>
            <a:xfrm>
              <a:off x="8854572" y="1652076"/>
              <a:ext cx="776818" cy="369332"/>
            </a:xfrm>
            <a:prstGeom prst="rect">
              <a:avLst/>
            </a:prstGeom>
            <a:noFill/>
          </p:spPr>
          <p:txBody>
            <a:bodyPr wrap="square" rtlCol="0">
              <a:spAutoFit/>
            </a:bodyPr>
            <a:lstStyle/>
            <a:p>
              <a:r>
                <a:rPr lang="en-US" dirty="0"/>
                <a:t>“dog”</a:t>
              </a:r>
            </a:p>
          </p:txBody>
        </p:sp>
        <p:sp>
          <p:nvSpPr>
            <p:cNvPr id="30" name="TextBox 29">
              <a:extLst>
                <a:ext uri="{FF2B5EF4-FFF2-40B4-BE49-F238E27FC236}">
                  <a16:creationId xmlns:a16="http://schemas.microsoft.com/office/drawing/2014/main" id="{E79BE222-8725-1C4D-B460-97A72C1D866E}"/>
                </a:ext>
              </a:extLst>
            </p:cNvPr>
            <p:cNvSpPr txBox="1"/>
            <p:nvPr/>
          </p:nvSpPr>
          <p:spPr>
            <a:xfrm>
              <a:off x="9538972" y="1578422"/>
              <a:ext cx="515957" cy="369332"/>
            </a:xfrm>
            <a:prstGeom prst="rect">
              <a:avLst/>
            </a:prstGeom>
            <a:noFill/>
          </p:spPr>
          <p:txBody>
            <a:bodyPr wrap="square" rtlCol="0">
              <a:spAutoFit/>
            </a:bodyPr>
            <a:lstStyle/>
            <a:p>
              <a:r>
                <a:rPr lang="en-US" dirty="0"/>
                <a:t>“it”</a:t>
              </a:r>
            </a:p>
          </p:txBody>
        </p:sp>
        <p:sp>
          <p:nvSpPr>
            <p:cNvPr id="31" name="TextBox 30">
              <a:extLst>
                <a:ext uri="{FF2B5EF4-FFF2-40B4-BE49-F238E27FC236}">
                  <a16:creationId xmlns:a16="http://schemas.microsoft.com/office/drawing/2014/main" id="{E1A6E9C3-0EB0-D044-BFA7-C61A90956A5F}"/>
                </a:ext>
              </a:extLst>
            </p:cNvPr>
            <p:cNvSpPr txBox="1"/>
            <p:nvPr/>
          </p:nvSpPr>
          <p:spPr>
            <a:xfrm>
              <a:off x="10015098" y="1412984"/>
              <a:ext cx="536689" cy="369332"/>
            </a:xfrm>
            <a:prstGeom prst="rect">
              <a:avLst/>
            </a:prstGeom>
            <a:noFill/>
          </p:spPr>
          <p:txBody>
            <a:bodyPr wrap="square" rtlCol="0">
              <a:spAutoFit/>
            </a:bodyPr>
            <a:lstStyle/>
            <a:p>
              <a:r>
                <a:rPr lang="en-US" dirty="0"/>
                <a:t>“is”</a:t>
              </a:r>
            </a:p>
          </p:txBody>
        </p:sp>
        <p:sp>
          <p:nvSpPr>
            <p:cNvPr id="32" name="TextBox 31">
              <a:extLst>
                <a:ext uri="{FF2B5EF4-FFF2-40B4-BE49-F238E27FC236}">
                  <a16:creationId xmlns:a16="http://schemas.microsoft.com/office/drawing/2014/main" id="{69EBFD93-9207-AD43-9733-859024A15A2A}"/>
                </a:ext>
              </a:extLst>
            </p:cNvPr>
            <p:cNvSpPr txBox="1"/>
            <p:nvPr/>
          </p:nvSpPr>
          <p:spPr>
            <a:xfrm>
              <a:off x="9421234" y="1842290"/>
              <a:ext cx="727720" cy="369332"/>
            </a:xfrm>
            <a:prstGeom prst="rect">
              <a:avLst/>
            </a:prstGeom>
            <a:noFill/>
          </p:spPr>
          <p:txBody>
            <a:bodyPr wrap="square" rtlCol="0">
              <a:spAutoFit/>
            </a:bodyPr>
            <a:lstStyle/>
            <a:p>
              <a:r>
                <a:rPr lang="en-US" dirty="0"/>
                <a:t>“not”</a:t>
              </a:r>
            </a:p>
          </p:txBody>
        </p:sp>
        <p:sp>
          <p:nvSpPr>
            <p:cNvPr id="35" name="TextBox 34">
              <a:extLst>
                <a:ext uri="{FF2B5EF4-FFF2-40B4-BE49-F238E27FC236}">
                  <a16:creationId xmlns:a16="http://schemas.microsoft.com/office/drawing/2014/main" id="{D1C1820E-1C12-E349-835A-ACB4C2DA4D7C}"/>
                </a:ext>
              </a:extLst>
            </p:cNvPr>
            <p:cNvSpPr txBox="1"/>
            <p:nvPr/>
          </p:nvSpPr>
          <p:spPr>
            <a:xfrm>
              <a:off x="9447254" y="1168344"/>
              <a:ext cx="822642" cy="369332"/>
            </a:xfrm>
            <a:prstGeom prst="rect">
              <a:avLst/>
            </a:prstGeom>
            <a:noFill/>
          </p:spPr>
          <p:txBody>
            <a:bodyPr wrap="square" rtlCol="0">
              <a:spAutoFit/>
            </a:bodyPr>
            <a:lstStyle/>
            <a:p>
              <a:r>
                <a:rPr lang="en-US" dirty="0"/>
                <a:t>“wolf”</a:t>
              </a:r>
            </a:p>
          </p:txBody>
        </p:sp>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1A5E654B-1E69-0A4E-9A87-26005B426A6F}"/>
                    </a:ext>
                  </a:extLst>
                </p14:cNvPr>
                <p14:cNvContentPartPr>
                  <a14:cpLocks xmlns:a14="http://schemas.microsoft.com/office/drawing/2010/main" noChangeAspect="1"/>
                </p14:cNvContentPartPr>
                <p14:nvPr/>
              </p14:nvContentPartPr>
              <p14:xfrm>
                <a:off x="8552553" y="754851"/>
                <a:ext cx="2194560" cy="1596603"/>
              </p14:xfrm>
            </p:contentPart>
          </mc:Choice>
          <mc:Fallback xmlns="">
            <p:pic>
              <p:nvPicPr>
                <p:cNvPr id="33" name="Ink 32">
                  <a:extLst>
                    <a:ext uri="{FF2B5EF4-FFF2-40B4-BE49-F238E27FC236}">
                      <a16:creationId xmlns:a16="http://schemas.microsoft.com/office/drawing/2014/main" id="{9286D033-0395-9040-B7B1-4024DC0E6577}"/>
                    </a:ext>
                  </a:extLst>
                </p:cNvPr>
                <p:cNvPicPr>
                  <a:picLocks noChangeAspect="1"/>
                </p:cNvPicPr>
                <p:nvPr/>
              </p:nvPicPr>
              <p:blipFill>
                <a:blip r:embed="rId4"/>
                <a:stretch>
                  <a:fillRect/>
                </a:stretch>
              </p:blipFill>
              <p:spPr>
                <a:xfrm>
                  <a:off x="8516553" y="718851"/>
                  <a:ext cx="2266200" cy="16682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EE50702E-0F46-7D43-8552-32427C9BDB15}"/>
                    </a:ext>
                  </a:extLst>
                </p14:cNvPr>
                <p14:cNvContentPartPr>
                  <a14:cpLocks xmlns:a14="http://schemas.microsoft.com/office/drawing/2010/main" noChangeAspect="1"/>
                </p14:cNvContentPartPr>
                <p14:nvPr/>
              </p14:nvContentPartPr>
              <p14:xfrm>
                <a:off x="9099253" y="125143"/>
                <a:ext cx="1097280" cy="544122"/>
              </p14:xfrm>
            </p:contentPart>
          </mc:Choice>
          <mc:Fallback xmlns="">
            <p:pic>
              <p:nvPicPr>
                <p:cNvPr id="34" name="Ink 33">
                  <a:extLst>
                    <a:ext uri="{FF2B5EF4-FFF2-40B4-BE49-F238E27FC236}">
                      <a16:creationId xmlns:a16="http://schemas.microsoft.com/office/drawing/2014/main" id="{475361F2-8554-8746-8ADF-35AC977104B2}"/>
                    </a:ext>
                  </a:extLst>
                </p:cNvPr>
                <p:cNvPicPr>
                  <a:picLocks noChangeAspect="1"/>
                </p:cNvPicPr>
                <p:nvPr/>
              </p:nvPicPr>
              <p:blipFill>
                <a:blip r:embed="rId6"/>
                <a:stretch>
                  <a:fillRect/>
                </a:stretch>
              </p:blipFill>
              <p:spPr>
                <a:xfrm>
                  <a:off x="9063253" y="89492"/>
                  <a:ext cx="1168920" cy="615783"/>
                </a:xfrm>
                <a:prstGeom prst="rect">
                  <a:avLst/>
                </a:prstGeom>
              </p:spPr>
            </p:pic>
          </mc:Fallback>
        </mc:AlternateContent>
      </p:grpSp>
      <p:grpSp>
        <p:nvGrpSpPr>
          <p:cNvPr id="6" name="Group 5">
            <a:extLst>
              <a:ext uri="{FF2B5EF4-FFF2-40B4-BE49-F238E27FC236}">
                <a16:creationId xmlns:a16="http://schemas.microsoft.com/office/drawing/2014/main" id="{3E9D2DA4-AEEA-904F-BB19-B83D4753AC02}"/>
              </a:ext>
            </a:extLst>
          </p:cNvPr>
          <p:cNvGrpSpPr/>
          <p:nvPr/>
        </p:nvGrpSpPr>
        <p:grpSpPr>
          <a:xfrm>
            <a:off x="8750147" y="400316"/>
            <a:ext cx="2194560" cy="2226311"/>
            <a:chOff x="5939273" y="556735"/>
            <a:chExt cx="2194560" cy="2226311"/>
          </a:xfrm>
        </p:grpSpPr>
        <p:grpSp>
          <p:nvGrpSpPr>
            <p:cNvPr id="38" name="Group 37">
              <a:extLst>
                <a:ext uri="{FF2B5EF4-FFF2-40B4-BE49-F238E27FC236}">
                  <a16:creationId xmlns:a16="http://schemas.microsoft.com/office/drawing/2014/main" id="{29934805-3770-0947-A9FD-F846C8D677EB}"/>
                </a:ext>
              </a:extLst>
            </p:cNvPr>
            <p:cNvGrpSpPr/>
            <p:nvPr/>
          </p:nvGrpSpPr>
          <p:grpSpPr>
            <a:xfrm>
              <a:off x="5939273" y="556735"/>
              <a:ext cx="2194560" cy="2226311"/>
              <a:chOff x="8552553" y="125143"/>
              <a:chExt cx="2194560" cy="2226311"/>
            </a:xfrm>
          </p:grpSpPr>
          <p:sp>
            <p:nvSpPr>
              <p:cNvPr id="40" name="TextBox 39">
                <a:extLst>
                  <a:ext uri="{FF2B5EF4-FFF2-40B4-BE49-F238E27FC236}">
                    <a16:creationId xmlns:a16="http://schemas.microsoft.com/office/drawing/2014/main" id="{E44B5966-028B-4E49-BA37-0718838D109B}"/>
                  </a:ext>
                </a:extLst>
              </p:cNvPr>
              <p:cNvSpPr txBox="1"/>
              <p:nvPr/>
            </p:nvSpPr>
            <p:spPr>
              <a:xfrm>
                <a:off x="9669755" y="1031850"/>
                <a:ext cx="659681" cy="369332"/>
              </a:xfrm>
              <a:prstGeom prst="rect">
                <a:avLst/>
              </a:prstGeom>
              <a:noFill/>
            </p:spPr>
            <p:txBody>
              <a:bodyPr wrap="square" rtlCol="0">
                <a:spAutoFit/>
              </a:bodyPr>
              <a:lstStyle/>
              <a:p>
                <a:r>
                  <a:rPr lang="en-US" dirty="0"/>
                  <a:t>“cat”</a:t>
                </a:r>
              </a:p>
            </p:txBody>
          </p:sp>
          <p:sp>
            <p:nvSpPr>
              <p:cNvPr id="43" name="TextBox 42">
                <a:extLst>
                  <a:ext uri="{FF2B5EF4-FFF2-40B4-BE49-F238E27FC236}">
                    <a16:creationId xmlns:a16="http://schemas.microsoft.com/office/drawing/2014/main" id="{5371C9CF-0CA5-E742-B61C-DA03995C4B8A}"/>
                  </a:ext>
                </a:extLst>
              </p:cNvPr>
              <p:cNvSpPr txBox="1"/>
              <p:nvPr/>
            </p:nvSpPr>
            <p:spPr>
              <a:xfrm>
                <a:off x="9489684" y="1541069"/>
                <a:ext cx="727720" cy="369332"/>
              </a:xfrm>
              <a:prstGeom prst="rect">
                <a:avLst/>
              </a:prstGeom>
              <a:noFill/>
            </p:spPr>
            <p:txBody>
              <a:bodyPr wrap="square" rtlCol="0">
                <a:spAutoFit/>
              </a:bodyPr>
              <a:lstStyle/>
              <a:p>
                <a:r>
                  <a:rPr lang="en-US" dirty="0"/>
                  <a:t>“my”</a:t>
                </a:r>
              </a:p>
            </p:txBody>
          </p:sp>
          <p:sp>
            <p:nvSpPr>
              <p:cNvPr id="45" name="TextBox 44">
                <a:extLst>
                  <a:ext uri="{FF2B5EF4-FFF2-40B4-BE49-F238E27FC236}">
                    <a16:creationId xmlns:a16="http://schemas.microsoft.com/office/drawing/2014/main" id="{52EC0CED-68A5-1A4E-9369-D83E561C542B}"/>
                  </a:ext>
                </a:extLst>
              </p:cNvPr>
              <p:cNvSpPr txBox="1"/>
              <p:nvPr/>
            </p:nvSpPr>
            <p:spPr>
              <a:xfrm>
                <a:off x="9028812" y="1736575"/>
                <a:ext cx="536689" cy="369332"/>
              </a:xfrm>
              <a:prstGeom prst="rect">
                <a:avLst/>
              </a:prstGeom>
              <a:noFill/>
            </p:spPr>
            <p:txBody>
              <a:bodyPr wrap="square" rtlCol="0">
                <a:spAutoFit/>
              </a:bodyPr>
              <a:lstStyle/>
              <a:p>
                <a:r>
                  <a:rPr lang="en-US" dirty="0"/>
                  <a:t>“is”</a:t>
                </a:r>
              </a:p>
            </p:txBody>
          </p:sp>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8102A27B-625B-854F-99C6-F2A33C9B4374}"/>
                      </a:ext>
                    </a:extLst>
                  </p14:cNvPr>
                  <p14:cNvContentPartPr>
                    <a14:cpLocks xmlns:a14="http://schemas.microsoft.com/office/drawing/2010/main" noChangeAspect="1"/>
                  </p14:cNvContentPartPr>
                  <p14:nvPr/>
                </p14:nvContentPartPr>
                <p14:xfrm>
                  <a:off x="8552553" y="754851"/>
                  <a:ext cx="2194560" cy="1596603"/>
                </p14:xfrm>
              </p:contentPart>
            </mc:Choice>
            <mc:Fallback xmlns="">
              <p:pic>
                <p:nvPicPr>
                  <p:cNvPr id="33" name="Ink 32">
                    <a:extLst>
                      <a:ext uri="{FF2B5EF4-FFF2-40B4-BE49-F238E27FC236}">
                        <a16:creationId xmlns:a16="http://schemas.microsoft.com/office/drawing/2014/main" id="{9286D033-0395-9040-B7B1-4024DC0E6577}"/>
                      </a:ext>
                    </a:extLst>
                  </p:cNvPr>
                  <p:cNvPicPr>
                    <a:picLocks noChangeAspect="1"/>
                  </p:cNvPicPr>
                  <p:nvPr/>
                </p:nvPicPr>
                <p:blipFill>
                  <a:blip r:embed="rId4"/>
                  <a:stretch>
                    <a:fillRect/>
                  </a:stretch>
                </p:blipFill>
                <p:spPr>
                  <a:xfrm>
                    <a:off x="8516553" y="718851"/>
                    <a:ext cx="2266200" cy="16682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A334A611-B417-FE43-8BC7-99389C555C3C}"/>
                      </a:ext>
                    </a:extLst>
                  </p14:cNvPr>
                  <p14:cNvContentPartPr>
                    <a14:cpLocks xmlns:a14="http://schemas.microsoft.com/office/drawing/2010/main" noChangeAspect="1"/>
                  </p14:cNvContentPartPr>
                  <p14:nvPr/>
                </p14:nvContentPartPr>
                <p14:xfrm>
                  <a:off x="9099253" y="125143"/>
                  <a:ext cx="1097280" cy="544122"/>
                </p14:xfrm>
              </p:contentPart>
            </mc:Choice>
            <mc:Fallback xmlns="">
              <p:pic>
                <p:nvPicPr>
                  <p:cNvPr id="34" name="Ink 33">
                    <a:extLst>
                      <a:ext uri="{FF2B5EF4-FFF2-40B4-BE49-F238E27FC236}">
                        <a16:creationId xmlns:a16="http://schemas.microsoft.com/office/drawing/2014/main" id="{475361F2-8554-8746-8ADF-35AC977104B2}"/>
                      </a:ext>
                    </a:extLst>
                  </p:cNvPr>
                  <p:cNvPicPr>
                    <a:picLocks noChangeAspect="1"/>
                  </p:cNvPicPr>
                  <p:nvPr/>
                </p:nvPicPr>
                <p:blipFill>
                  <a:blip r:embed="rId6"/>
                  <a:stretch>
                    <a:fillRect/>
                  </a:stretch>
                </p:blipFill>
                <p:spPr>
                  <a:xfrm>
                    <a:off x="9063253" y="89492"/>
                    <a:ext cx="1168920" cy="615783"/>
                  </a:xfrm>
                  <a:prstGeom prst="rect">
                    <a:avLst/>
                  </a:prstGeom>
                </p:spPr>
              </p:pic>
            </mc:Fallback>
          </mc:AlternateContent>
        </p:grpSp>
        <p:sp>
          <p:nvSpPr>
            <p:cNvPr id="50" name="TextBox 49">
              <a:extLst>
                <a:ext uri="{FF2B5EF4-FFF2-40B4-BE49-F238E27FC236}">
                  <a16:creationId xmlns:a16="http://schemas.microsoft.com/office/drawing/2014/main" id="{F864D173-C3DF-6A42-BF95-733957D62591}"/>
                </a:ext>
              </a:extLst>
            </p:cNvPr>
            <p:cNvSpPr txBox="1"/>
            <p:nvPr/>
          </p:nvSpPr>
          <p:spPr>
            <a:xfrm>
              <a:off x="6391481" y="1644911"/>
              <a:ext cx="727720" cy="369332"/>
            </a:xfrm>
            <a:prstGeom prst="rect">
              <a:avLst/>
            </a:prstGeom>
            <a:noFill/>
          </p:spPr>
          <p:txBody>
            <a:bodyPr wrap="square" rtlCol="0">
              <a:spAutoFit/>
            </a:bodyPr>
            <a:lstStyle/>
            <a:p>
              <a:r>
                <a:rPr lang="en-US" dirty="0"/>
                <a:t>“old”</a:t>
              </a:r>
            </a:p>
          </p:txBody>
        </p:sp>
      </p:grpSp>
    </p:spTree>
    <p:extLst>
      <p:ext uri="{BB962C8B-B14F-4D97-AF65-F5344CB8AC3E}">
        <p14:creationId xmlns:p14="http://schemas.microsoft.com/office/powerpoint/2010/main" val="146418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BEC5-77C1-2649-84AA-07F18F34906E}"/>
              </a:ext>
            </a:extLst>
          </p:cNvPr>
          <p:cNvSpPr>
            <a:spLocks noGrp="1"/>
          </p:cNvSpPr>
          <p:nvPr>
            <p:ph type="title"/>
          </p:nvPr>
        </p:nvSpPr>
        <p:spPr/>
        <p:txBody>
          <a:bodyPr/>
          <a:lstStyle/>
          <a:p>
            <a:r>
              <a:rPr lang="en-US" dirty="0"/>
              <a:t>Term Frequency (TF)</a:t>
            </a:r>
          </a:p>
        </p:txBody>
      </p:sp>
      <p:sp>
        <p:nvSpPr>
          <p:cNvPr id="4" name="TextBox 3">
            <a:extLst>
              <a:ext uri="{FF2B5EF4-FFF2-40B4-BE49-F238E27FC236}">
                <a16:creationId xmlns:a16="http://schemas.microsoft.com/office/drawing/2014/main" id="{9CCE244B-8FF2-0945-9153-E3E592D9846C}"/>
              </a:ext>
            </a:extLst>
          </p:cNvPr>
          <p:cNvSpPr txBox="1"/>
          <p:nvPr/>
        </p:nvSpPr>
        <p:spPr>
          <a:xfrm>
            <a:off x="846208" y="1338326"/>
            <a:ext cx="10744372" cy="461665"/>
          </a:xfrm>
          <a:prstGeom prst="rect">
            <a:avLst/>
          </a:prstGeom>
          <a:noFill/>
        </p:spPr>
        <p:txBody>
          <a:bodyPr wrap="square" rtlCol="0">
            <a:spAutoFit/>
          </a:bodyPr>
          <a:lstStyle/>
          <a:p>
            <a:r>
              <a:rPr lang="en-US" sz="2400" b="1" dirty="0">
                <a:solidFill>
                  <a:schemeClr val="accent1"/>
                </a:solidFill>
              </a:rPr>
              <a:t>Term frequency (TF): </a:t>
            </a:r>
            <a:r>
              <a:rPr lang="en-US" sz="2400" b="1" dirty="0">
                <a:solidFill>
                  <a:schemeClr val="accent3"/>
                </a:solidFill>
              </a:rPr>
              <a:t>Increases</a:t>
            </a:r>
            <a:r>
              <a:rPr lang="en-US" sz="2400" dirty="0">
                <a:solidFill>
                  <a:schemeClr val="accent1"/>
                </a:solidFill>
              </a:rPr>
              <a:t> the weight for </a:t>
            </a:r>
            <a:r>
              <a:rPr lang="en-US" sz="2400" b="1" dirty="0">
                <a:solidFill>
                  <a:schemeClr val="accent3"/>
                </a:solidFill>
              </a:rPr>
              <a:t>common</a:t>
            </a:r>
            <a:r>
              <a:rPr lang="en-US" sz="2400" dirty="0">
                <a:solidFill>
                  <a:schemeClr val="accent1"/>
                </a:solidFill>
              </a:rPr>
              <a:t> words in a document.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447F82-4A08-8D49-A32B-CEE9D6A29061}"/>
                  </a:ext>
                </a:extLst>
              </p:cNvPr>
              <p:cNvSpPr txBox="1"/>
              <p:nvPr/>
            </p:nvSpPr>
            <p:spPr>
              <a:xfrm>
                <a:off x="2669958" y="2041006"/>
                <a:ext cx="6940490" cy="579005"/>
              </a:xfrm>
              <a:prstGeom prst="rect">
                <a:avLst/>
              </a:prstGeom>
              <a:noFill/>
            </p:spPr>
            <p:txBody>
              <a:bodyPr wrap="none" lIns="0" tIns="0" rIns="0" bIns="0" rtlCol="0">
                <a:spAutoFit/>
              </a:bodyPr>
              <a:lstStyle/>
              <a:p>
                <a:pPr>
                  <a:spcBef>
                    <a:spcPts val="600"/>
                  </a:spcBef>
                  <a:spcAft>
                    <a:spcPts val="600"/>
                  </a:spcAft>
                </a:pPr>
                <a14:m>
                  <m:oMath xmlns:m="http://schemas.openxmlformats.org/officeDocument/2006/math">
                    <m:r>
                      <a:rPr lang="en-US" sz="2400" b="0" i="1" smtClean="0">
                        <a:latin typeface="Cambria Math" panose="02040503050406030204" pitchFamily="18" charset="0"/>
                      </a:rPr>
                      <m:t>𝑡𝑓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𝑡𝑖𝑚𝑒𝑠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𝑜𝑐𝑐𝑢𝑟𝑠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num>
                      <m:den>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𝑡𝑒𝑟𝑚𝑠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den>
                    </m:f>
                  </m:oMath>
                </a14:m>
                <a:endParaRPr lang="en-US" sz="2400" dirty="0" err="1"/>
              </a:p>
            </p:txBody>
          </p:sp>
        </mc:Choice>
        <mc:Fallback xmlns="">
          <p:sp>
            <p:nvSpPr>
              <p:cNvPr id="5" name="TextBox 4">
                <a:extLst>
                  <a:ext uri="{FF2B5EF4-FFF2-40B4-BE49-F238E27FC236}">
                    <a16:creationId xmlns:a16="http://schemas.microsoft.com/office/drawing/2014/main" id="{91447F82-4A08-8D49-A32B-CEE9D6A29061}"/>
                  </a:ext>
                </a:extLst>
              </p:cNvPr>
              <p:cNvSpPr txBox="1">
                <a:spLocks noRot="1" noChangeAspect="1" noMove="1" noResize="1" noEditPoints="1" noAdjustHandles="1" noChangeArrowheads="1" noChangeShapeType="1" noTextEdit="1"/>
              </p:cNvSpPr>
              <p:nvPr/>
            </p:nvSpPr>
            <p:spPr>
              <a:xfrm>
                <a:off x="2669958" y="2041006"/>
                <a:ext cx="6940490" cy="579005"/>
              </a:xfrm>
              <a:prstGeom prst="rect">
                <a:avLst/>
              </a:prstGeom>
              <a:blipFill>
                <a:blip r:embed="rId3"/>
                <a:stretch>
                  <a:fillRect t="-1053" b="-10526"/>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32A845DF-A3F5-E342-AF38-2CFA894679C6}"/>
              </a:ext>
            </a:extLst>
          </p:cNvPr>
          <p:cNvGraphicFramePr>
            <a:graphicFrameLocks noGrp="1"/>
          </p:cNvGraphicFramePr>
          <p:nvPr/>
        </p:nvGraphicFramePr>
        <p:xfrm>
          <a:off x="1117790" y="2961866"/>
          <a:ext cx="9740026" cy="26822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mn-lt"/>
                          <a:ea typeface="+mn-ea"/>
                          <a:cs typeface="+mn-cs"/>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cat</a:t>
                      </a:r>
                    </a:p>
                  </a:txBody>
                  <a:tcPr anchor="ctr">
                    <a:lnL w="12700" cap="flat" cmpd="sng" algn="ctr">
                      <a:solidFill>
                        <a:schemeClr val="tx1"/>
                      </a:solidFill>
                      <a:prstDash val="solid"/>
                      <a:round/>
                      <a:headEnd type="none" w="med" len="med"/>
                      <a:tailEnd type="none" w="med" len="med"/>
                    </a:lnL>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dog</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is</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it</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my</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not</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old</a:t>
                      </a:r>
                    </a:p>
                  </a:txBody>
                  <a:tcPr anchor="ctr">
                    <a:solidFill>
                      <a:srgbClr val="66BFFF"/>
                    </a:solidFill>
                  </a:tcPr>
                </a:tc>
                <a:tc>
                  <a:txBody>
                    <a:bodyPr/>
                    <a:lstStyle/>
                    <a:p>
                      <a:pPr marL="0" algn="ctr" defTabSz="914400" rtl="0" eaLnBrk="1" latinLnBrk="0" hangingPunct="1"/>
                      <a:r>
                        <a:rPr lang="en-US" sz="1800" b="0" kern="1200" dirty="0">
                          <a:solidFill>
                            <a:schemeClr val="tx1"/>
                          </a:solidFill>
                          <a:latin typeface="+mn-lt"/>
                          <a:ea typeface="+mn-ea"/>
                          <a:cs typeface="+mn-cs"/>
                        </a:rPr>
                        <a:t>wolf</a:t>
                      </a:r>
                    </a:p>
                  </a:txBody>
                  <a:tcPr anchor="ctr">
                    <a:solidFill>
                      <a:srgbClr val="66BFFF"/>
                    </a:solidFill>
                  </a:tcPr>
                </a:tc>
                <a:extLst>
                  <a:ext uri="{0D108BD9-81ED-4DB2-BD59-A6C34878D82A}">
                    <a16:rowId xmlns:a16="http://schemas.microsoft.com/office/drawing/2014/main" val="4051540130"/>
                  </a:ext>
                </a:extLst>
              </a:tr>
              <a:tr h="670560">
                <a:tc>
                  <a:txBody>
                    <a:bodyPr/>
                    <a:lstStyle/>
                    <a:p>
                      <a:pPr algn="ctr"/>
                      <a:r>
                        <a:rPr lang="en-US" b="0" dirty="0">
                          <a:solidFill>
                            <a:schemeClr val="tx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0.25</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47828122"/>
                  </a:ext>
                </a:extLst>
              </a:tr>
              <a:tr h="670560">
                <a:tc>
                  <a:txBody>
                    <a:bodyPr/>
                    <a:lstStyle/>
                    <a:p>
                      <a:pPr algn="ctr"/>
                      <a:r>
                        <a:rPr lang="en-US" b="0" dirty="0">
                          <a:solidFill>
                            <a:schemeClr val="tx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2476667754"/>
                  </a:ext>
                </a:extLst>
              </a:tr>
              <a:tr h="670560">
                <a:tc>
                  <a:txBody>
                    <a:bodyPr/>
                    <a:lstStyle/>
                    <a:p>
                      <a:pPr algn="ctr"/>
                      <a:r>
                        <a:rPr lang="en-US" b="0" dirty="0">
                          <a:solidFill>
                            <a:schemeClr val="tx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0.11</a:t>
                      </a:r>
                    </a:p>
                  </a:txBody>
                  <a:tcPr anchor="ctr">
                    <a:solidFill>
                      <a:schemeClr val="bg1"/>
                    </a:solidFill>
                  </a:tcPr>
                </a:tc>
                <a:tc>
                  <a:txBody>
                    <a:bodyPr/>
                    <a:lstStyle/>
                    <a:p>
                      <a:pPr algn="ctr"/>
                      <a:r>
                        <a:rPr lang="en-US" b="1" dirty="0"/>
                        <a:t>0.22</a:t>
                      </a:r>
                    </a:p>
                  </a:txBody>
                  <a:tcPr anchor="ctr">
                    <a:solidFill>
                      <a:schemeClr val="bg1"/>
                    </a:solidFill>
                  </a:tcPr>
                </a:tc>
                <a:tc>
                  <a:txBody>
                    <a:bodyPr/>
                    <a:lstStyle/>
                    <a:p>
                      <a:pPr algn="ctr"/>
                      <a:r>
                        <a:rPr lang="en-US" b="1" dirty="0"/>
                        <a:t>0.22</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0.11</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0.11</a:t>
                      </a:r>
                    </a:p>
                  </a:txBody>
                  <a:tcPr anchor="ctr">
                    <a:solidFill>
                      <a:schemeClr val="bg1"/>
                    </a:solidFill>
                  </a:tcP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3237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33DB-EEF9-8B48-A6BB-0BD6C70364CC}"/>
              </a:ext>
            </a:extLst>
          </p:cNvPr>
          <p:cNvSpPr>
            <a:spLocks noGrp="1"/>
          </p:cNvSpPr>
          <p:nvPr>
            <p:ph type="title"/>
          </p:nvPr>
        </p:nvSpPr>
        <p:spPr/>
        <p:txBody>
          <a:bodyPr/>
          <a:lstStyle/>
          <a:p>
            <a:r>
              <a:rPr lang="en-US" dirty="0"/>
              <a:t>Inverse Document Frequency (IDF)</a:t>
            </a:r>
          </a:p>
        </p:txBody>
      </p:sp>
      <p:graphicFrame>
        <p:nvGraphicFramePr>
          <p:cNvPr id="4" name="Table 3">
            <a:extLst>
              <a:ext uri="{FF2B5EF4-FFF2-40B4-BE49-F238E27FC236}">
                <a16:creationId xmlns:a16="http://schemas.microsoft.com/office/drawing/2014/main" id="{EF406C3C-DC8A-C949-BFE0-81EF9FF0D47E}"/>
              </a:ext>
            </a:extLst>
          </p:cNvPr>
          <p:cNvGraphicFramePr>
            <a:graphicFrameLocks noGrp="1"/>
          </p:cNvGraphicFramePr>
          <p:nvPr/>
        </p:nvGraphicFramePr>
        <p:xfrm>
          <a:off x="695914" y="1588495"/>
          <a:ext cx="4042341" cy="404949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784515">
                  <a:extLst>
                    <a:ext uri="{9D8B030D-6E8A-4147-A177-3AD203B41FA5}">
                      <a16:colId xmlns:a16="http://schemas.microsoft.com/office/drawing/2014/main" val="3971136925"/>
                    </a:ext>
                  </a:extLst>
                </a:gridCol>
                <a:gridCol w="2257826">
                  <a:extLst>
                    <a:ext uri="{9D8B030D-6E8A-4147-A177-3AD203B41FA5}">
                      <a16:colId xmlns:a16="http://schemas.microsoft.com/office/drawing/2014/main" val="101079243"/>
                    </a:ext>
                  </a:extLst>
                </a:gridCol>
              </a:tblGrid>
              <a:tr h="404949">
                <a:tc>
                  <a:txBody>
                    <a:bodyPr/>
                    <a:lstStyle/>
                    <a:p>
                      <a:pPr algn="ctr"/>
                      <a:r>
                        <a:rPr lang="en-US" b="0" dirty="0">
                          <a:solidFill>
                            <a:schemeClr val="tx1"/>
                          </a:solidFill>
                        </a:rPr>
                        <a:t>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0" dirty="0">
                          <a:solidFill>
                            <a:schemeClr val="tx1"/>
                          </a:solidFill>
                        </a:rPr>
                        <a:t>Inverse Doc. Freq.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BFFF"/>
                    </a:solidFill>
                  </a:tcPr>
                </a:tc>
                <a:extLst>
                  <a:ext uri="{0D108BD9-81ED-4DB2-BD59-A6C34878D82A}">
                    <a16:rowId xmlns:a16="http://schemas.microsoft.com/office/drawing/2014/main" val="4051540130"/>
                  </a:ext>
                </a:extLst>
              </a:tr>
              <a:tr h="404949">
                <a:tc>
                  <a:txBody>
                    <a:bodyPr/>
                    <a:lstStyle/>
                    <a:p>
                      <a:pPr algn="ctr"/>
                      <a:r>
                        <a:rPr lang="en-US" b="0"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log(3/3)+1=1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828122"/>
                  </a:ext>
                </a:extLst>
              </a:tr>
              <a:tr h="404949">
                <a:tc>
                  <a:txBody>
                    <a:bodyPr/>
                    <a:lstStyle/>
                    <a:p>
                      <a:pPr algn="ctr"/>
                      <a:r>
                        <a:rPr lang="en-US" b="0" dirty="0"/>
                        <a:t>cat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log(3/2)+1=1.18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67754"/>
                  </a:ext>
                </a:extLst>
              </a:tr>
              <a:tr h="404949">
                <a:tc>
                  <a:txBody>
                    <a:bodyPr/>
                    <a:lstStyle/>
                    <a:p>
                      <a:pPr algn="ctr"/>
                      <a:r>
                        <a:rPr lang="en-US" b="0" dirty="0"/>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log(3/3)+1=1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0105296"/>
                  </a:ext>
                </a:extLst>
              </a:tr>
              <a:tr h="404949">
                <a:tc>
                  <a:txBody>
                    <a:bodyPr/>
                    <a:lstStyle/>
                    <a:p>
                      <a:pPr algn="ctr"/>
                      <a:r>
                        <a:rPr lang="en-US" b="0" dirty="0"/>
                        <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log(3/4)+1=0.87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0201744"/>
                  </a:ext>
                </a:extLst>
              </a:tr>
              <a:tr h="404949">
                <a:tc>
                  <a:txBody>
                    <a:bodyPr/>
                    <a:lstStyle/>
                    <a:p>
                      <a:pPr algn="ctr"/>
                      <a:r>
                        <a:rPr lang="en-US" b="0" dirty="0"/>
                        <a:t>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log(3/3)+1=1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491132"/>
                  </a:ext>
                </a:extLst>
              </a:tr>
              <a:tr h="404949">
                <a:tc>
                  <a:txBody>
                    <a:bodyPr/>
                    <a:lstStyle/>
                    <a:p>
                      <a:pPr algn="ctr"/>
                      <a:r>
                        <a:rPr lang="en-US" b="0" dirty="0"/>
                        <a:t>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121786"/>
                  </a:ext>
                </a:extLst>
              </a:tr>
              <a:tr h="404949">
                <a:tc>
                  <a:txBody>
                    <a:bodyPr/>
                    <a:lstStyle/>
                    <a:p>
                      <a:pPr algn="ctr"/>
                      <a:r>
                        <a:rPr lang="en-US" b="0" dirty="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0004338"/>
                  </a:ext>
                </a:extLst>
              </a:tr>
              <a:tr h="404949">
                <a:tc>
                  <a:txBody>
                    <a:bodyPr/>
                    <a:lstStyle/>
                    <a:p>
                      <a:pPr algn="ctr"/>
                      <a:r>
                        <a:rPr lang="en-US" b="0" dirty="0"/>
                        <a:t>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97845"/>
                  </a:ext>
                </a:extLst>
              </a:tr>
              <a:tr h="404949">
                <a:tc>
                  <a:txBody>
                    <a:bodyPr/>
                    <a:lstStyle/>
                    <a:p>
                      <a:pPr algn="ctr"/>
                      <a:r>
                        <a:rPr lang="en-US" b="0" dirty="0"/>
                        <a:t>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4904350"/>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DCE05B-1565-0042-9916-F15B6BFDF932}"/>
                  </a:ext>
                </a:extLst>
              </p:cNvPr>
              <p:cNvSpPr txBox="1"/>
              <p:nvPr/>
            </p:nvSpPr>
            <p:spPr>
              <a:xfrm>
                <a:off x="5566558" y="3613240"/>
                <a:ext cx="6275564" cy="775405"/>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𝑡𝑒𝑟𝑚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r>
                                        <a:rPr lang="en-US" sz="2000" b="0" i="1" smtClean="0">
                                          <a:latin typeface="Cambria Math" panose="02040503050406030204" pitchFamily="18" charset="0"/>
                                        </a:rPr>
                                        <m:t> </m:t>
                                      </m:r>
                                      <m:r>
                                        <a:rPr lang="en-US" sz="2000" b="0" i="1" smtClean="0">
                                          <a:latin typeface="Cambria Math" panose="02040503050406030204" pitchFamily="18" charset="0"/>
                                        </a:rPr>
                                        <m:t>𝑐𝑜𝑛𝑡𝑎𝑖𝑛𝑖𝑛𝑔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𝑡𝑒𝑟𝑚</m:t>
                                      </m:r>
                                    </m:sub>
                                  </m:sSub>
                                  <m:r>
                                    <a:rPr lang="en-US" sz="2000" b="0" i="1" smtClean="0">
                                      <a:latin typeface="Cambria Math" panose="02040503050406030204" pitchFamily="18" charset="0"/>
                                    </a:rPr>
                                    <m:t>+1</m:t>
                                  </m:r>
                                </m:den>
                              </m:f>
                            </m:e>
                          </m:d>
                        </m:e>
                      </m:func>
                      <m:r>
                        <a:rPr lang="en-US" sz="2000" b="0" i="1" smtClean="0">
                          <a:latin typeface="Cambria Math" panose="02040503050406030204" pitchFamily="18" charset="0"/>
                        </a:rPr>
                        <m:t>+1</m:t>
                      </m:r>
                    </m:oMath>
                  </m:oMathPara>
                </a14:m>
                <a:endParaRPr lang="en-US" sz="2000" dirty="0" err="1"/>
              </a:p>
            </p:txBody>
          </p:sp>
        </mc:Choice>
        <mc:Fallback xmlns="">
          <p:sp>
            <p:nvSpPr>
              <p:cNvPr id="5" name="TextBox 4">
                <a:extLst>
                  <a:ext uri="{FF2B5EF4-FFF2-40B4-BE49-F238E27FC236}">
                    <a16:creationId xmlns:a16="http://schemas.microsoft.com/office/drawing/2014/main" id="{42DCE05B-1565-0042-9916-F15B6BFDF932}"/>
                  </a:ext>
                </a:extLst>
              </p:cNvPr>
              <p:cNvSpPr txBox="1">
                <a:spLocks noRot="1" noChangeAspect="1" noMove="1" noResize="1" noEditPoints="1" noAdjustHandles="1" noChangeArrowheads="1" noChangeShapeType="1" noTextEdit="1"/>
              </p:cNvSpPr>
              <p:nvPr/>
            </p:nvSpPr>
            <p:spPr>
              <a:xfrm>
                <a:off x="5566558" y="3613240"/>
                <a:ext cx="6275564" cy="775405"/>
              </a:xfrm>
              <a:prstGeom prst="rect">
                <a:avLst/>
              </a:prstGeom>
              <a:blipFill>
                <a:blip r:embed="rId3"/>
                <a:stretch>
                  <a:fillRect l="-808" r="-404" b="-16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3F65855-C614-3D4F-A73F-977C7613D1F8}"/>
              </a:ext>
            </a:extLst>
          </p:cNvPr>
          <p:cNvSpPr txBox="1"/>
          <p:nvPr/>
        </p:nvSpPr>
        <p:spPr>
          <a:xfrm>
            <a:off x="5116184" y="1848140"/>
            <a:ext cx="6725938" cy="1200329"/>
          </a:xfrm>
          <a:prstGeom prst="rect">
            <a:avLst/>
          </a:prstGeom>
          <a:noFill/>
        </p:spPr>
        <p:txBody>
          <a:bodyPr wrap="square" rtlCol="0">
            <a:spAutoFit/>
          </a:bodyPr>
          <a:lstStyle/>
          <a:p>
            <a:pPr lvl="0" algn="ctr" defTabSz="997999">
              <a:defRPr/>
            </a:pPr>
            <a:r>
              <a:rPr lang="en-US" sz="2400" b="1" dirty="0">
                <a:solidFill>
                  <a:schemeClr val="accent1"/>
                </a:solidFill>
              </a:rPr>
              <a:t>Inverse document frequency (IDF): </a:t>
            </a:r>
            <a:r>
              <a:rPr lang="en-US" sz="2400" b="1" dirty="0">
                <a:solidFill>
                  <a:schemeClr val="accent3"/>
                </a:solidFill>
              </a:rPr>
              <a:t>Increases</a:t>
            </a:r>
            <a:r>
              <a:rPr lang="en-US" sz="2400" b="1" dirty="0"/>
              <a:t> the weights for words specific to a document (not occurring in other documents)</a:t>
            </a:r>
            <a:endParaRPr lang="en-US" sz="2400" dirty="0">
              <a:solidFill>
                <a:schemeClr val="accent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D87E59-3D70-4D4E-AFCF-CD2B3E673820}"/>
                  </a:ext>
                </a:extLst>
              </p:cNvPr>
              <p:cNvSpPr txBox="1"/>
              <p:nvPr/>
            </p:nvSpPr>
            <p:spPr>
              <a:xfrm>
                <a:off x="5566558" y="4761055"/>
                <a:ext cx="2561535" cy="384721"/>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m:t>
                      </m:r>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𝑐𝑎𝑡</m:t>
                          </m:r>
                          <m:r>
                            <a:rPr lang="en-US" sz="2000" b="0" i="1" smtClean="0">
                              <a:latin typeface="Cambria Math" panose="02040503050406030204" pitchFamily="18" charset="0"/>
                            </a:rPr>
                            <m:t>”</m:t>
                          </m:r>
                        </m:e>
                      </m:d>
                      <m:r>
                        <a:rPr lang="en-US" sz="2000" b="0" i="1" smtClean="0">
                          <a:latin typeface="Cambria Math" panose="02040503050406030204" pitchFamily="18" charset="0"/>
                        </a:rPr>
                        <m:t>=1.18</m:t>
                      </m:r>
                    </m:oMath>
                  </m:oMathPara>
                </a14:m>
                <a:endParaRPr lang="en-US" sz="2000" dirty="0" err="1"/>
              </a:p>
            </p:txBody>
          </p:sp>
        </mc:Choice>
        <mc:Fallback xmlns="">
          <p:sp>
            <p:nvSpPr>
              <p:cNvPr id="7" name="TextBox 6">
                <a:extLst>
                  <a:ext uri="{FF2B5EF4-FFF2-40B4-BE49-F238E27FC236}">
                    <a16:creationId xmlns:a16="http://schemas.microsoft.com/office/drawing/2014/main" id="{47D87E59-3D70-4D4E-AFCF-CD2B3E673820}"/>
                  </a:ext>
                </a:extLst>
              </p:cNvPr>
              <p:cNvSpPr txBox="1">
                <a:spLocks noRot="1" noChangeAspect="1" noMove="1" noResize="1" noEditPoints="1" noAdjustHandles="1" noChangeArrowheads="1" noChangeShapeType="1" noTextEdit="1"/>
              </p:cNvSpPr>
              <p:nvPr/>
            </p:nvSpPr>
            <p:spPr>
              <a:xfrm>
                <a:off x="5566558" y="4761055"/>
                <a:ext cx="2561535" cy="384721"/>
              </a:xfrm>
              <a:prstGeom prst="rect">
                <a:avLst/>
              </a:prstGeom>
              <a:blipFill>
                <a:blip r:embed="rId4"/>
                <a:stretch>
                  <a:fillRect l="-990" t="-6250" r="-1980" b="-9375"/>
                </a:stretch>
              </a:blipFill>
            </p:spPr>
            <p:txBody>
              <a:bodyPr/>
              <a:lstStyle/>
              <a:p>
                <a:r>
                  <a:rPr lang="en-US">
                    <a:noFill/>
                  </a:rPr>
                  <a:t> </a:t>
                </a:r>
              </a:p>
            </p:txBody>
          </p:sp>
        </mc:Fallback>
      </mc:AlternateContent>
    </p:spTree>
    <p:extLst>
      <p:ext uri="{BB962C8B-B14F-4D97-AF65-F5344CB8AC3E}">
        <p14:creationId xmlns:p14="http://schemas.microsoft.com/office/powerpoint/2010/main" val="146810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36D-F57D-3F45-A473-ECFB52F1D6DF}"/>
              </a:ext>
            </a:extLst>
          </p:cNvPr>
          <p:cNvSpPr>
            <a:spLocks noGrp="1"/>
          </p:cNvSpPr>
          <p:nvPr>
            <p:ph type="title"/>
          </p:nvPr>
        </p:nvSpPr>
        <p:spPr/>
        <p:txBody>
          <a:bodyPr/>
          <a:lstStyle/>
          <a:p>
            <a:r>
              <a:rPr lang="en-US" dirty="0"/>
              <a:t>Term Freq.-Inverse Doc. Freq (TF-IDF)</a:t>
            </a:r>
          </a:p>
        </p:txBody>
      </p:sp>
      <p:sp>
        <p:nvSpPr>
          <p:cNvPr id="4" name="TextBox 3">
            <a:extLst>
              <a:ext uri="{FF2B5EF4-FFF2-40B4-BE49-F238E27FC236}">
                <a16:creationId xmlns:a16="http://schemas.microsoft.com/office/drawing/2014/main" id="{DB6C3732-93D4-4E45-8D3E-87F5ED1EF34D}"/>
              </a:ext>
            </a:extLst>
          </p:cNvPr>
          <p:cNvSpPr txBox="1"/>
          <p:nvPr/>
        </p:nvSpPr>
        <p:spPr>
          <a:xfrm>
            <a:off x="846208" y="1444389"/>
            <a:ext cx="10744372" cy="830997"/>
          </a:xfrm>
          <a:prstGeom prst="rect">
            <a:avLst/>
          </a:prstGeom>
          <a:noFill/>
        </p:spPr>
        <p:txBody>
          <a:bodyPr wrap="square" rtlCol="0">
            <a:spAutoFit/>
          </a:bodyPr>
          <a:lstStyle/>
          <a:p>
            <a:r>
              <a:rPr lang="en-US" sz="2400" b="1" dirty="0">
                <a:solidFill>
                  <a:schemeClr val="accent1"/>
                </a:solidFill>
              </a:rPr>
              <a:t>Term Freq. Inverse Doc. Freq (TF-IDF): </a:t>
            </a:r>
            <a:r>
              <a:rPr lang="en-US" sz="2400" dirty="0">
                <a:solidFill>
                  <a:schemeClr val="accent1"/>
                </a:solidFill>
              </a:rPr>
              <a:t>Combines term frequency and inverse document frequency.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32161A-CDCE-754A-9E46-8521BB242D65}"/>
                  </a:ext>
                </a:extLst>
              </p:cNvPr>
              <p:cNvSpPr txBox="1"/>
              <p:nvPr/>
            </p:nvSpPr>
            <p:spPr>
              <a:xfrm>
                <a:off x="2897983" y="2436406"/>
                <a:ext cx="6179640" cy="475900"/>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𝑖𝑑𝑓</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r>
                        <a:rPr lang="en-US" sz="2400" b="0" i="1" smtClean="0">
                          <a:latin typeface="Cambria Math" panose="02040503050406030204" pitchFamily="18" charset="0"/>
                        </a:rPr>
                        <m:t>𝑡𝑓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e>
                      </m:d>
                      <m:r>
                        <a:rPr lang="en-US" sz="2400" b="0" i="1" smtClean="0">
                          <a:latin typeface="Cambria Math" panose="02040503050406030204" pitchFamily="18" charset="0"/>
                        </a:rPr>
                        <m:t>∗</m:t>
                      </m:r>
                      <m:r>
                        <a:rPr lang="en-US" sz="2400" b="0" i="1" smtClean="0">
                          <a:latin typeface="Cambria Math" panose="02040503050406030204" pitchFamily="18" charset="0"/>
                        </a:rPr>
                        <m:t>𝑖𝑑𝑓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oMath>
                  </m:oMathPara>
                </a14:m>
                <a:endParaRPr lang="en-US" sz="2400" dirty="0" err="1"/>
              </a:p>
            </p:txBody>
          </p:sp>
        </mc:Choice>
        <mc:Fallback xmlns="">
          <p:sp>
            <p:nvSpPr>
              <p:cNvPr id="5" name="TextBox 4">
                <a:extLst>
                  <a:ext uri="{FF2B5EF4-FFF2-40B4-BE49-F238E27FC236}">
                    <a16:creationId xmlns:a16="http://schemas.microsoft.com/office/drawing/2014/main" id="{C732161A-CDCE-754A-9E46-8521BB242D65}"/>
                  </a:ext>
                </a:extLst>
              </p:cNvPr>
              <p:cNvSpPr txBox="1">
                <a:spLocks noRot="1" noChangeAspect="1" noMove="1" noResize="1" noEditPoints="1" noAdjustHandles="1" noChangeArrowheads="1" noChangeShapeType="1" noTextEdit="1"/>
              </p:cNvSpPr>
              <p:nvPr/>
            </p:nvSpPr>
            <p:spPr>
              <a:xfrm>
                <a:off x="2897983" y="2436406"/>
                <a:ext cx="6179640" cy="475900"/>
              </a:xfrm>
              <a:prstGeom prst="rect">
                <a:avLst/>
              </a:prstGeom>
              <a:blipFill>
                <a:blip r:embed="rId3"/>
                <a:stretch>
                  <a:fillRect l="-411" r="-1027" b="-5405"/>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E6BA73C2-B80B-B34E-9AEF-EEB35749EA6D}"/>
              </a:ext>
            </a:extLst>
          </p:cNvPr>
          <p:cNvGraphicFramePr>
            <a:graphicFrameLocks noGrp="1"/>
          </p:cNvGraphicFramePr>
          <p:nvPr/>
        </p:nvGraphicFramePr>
        <p:xfrm>
          <a:off x="1117790" y="3197400"/>
          <a:ext cx="9740026" cy="26822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BFFF"/>
                    </a:solidFill>
                  </a:tcPr>
                </a:tc>
                <a:tc>
                  <a:txBody>
                    <a:bodyPr/>
                    <a:lstStyle/>
                    <a:p>
                      <a:pPr algn="ctr"/>
                      <a:r>
                        <a:rPr lang="en-US" b="0" dirty="0">
                          <a:solidFill>
                            <a:schemeClr val="tx1"/>
                          </a:solidFill>
                        </a:rPr>
                        <a:t>cat</a:t>
                      </a:r>
                    </a:p>
                  </a:txBody>
                  <a:tcPr anchor="ctr">
                    <a:lnL w="12700" cap="flat" cmpd="sng" algn="ctr">
                      <a:solidFill>
                        <a:schemeClr val="tx1"/>
                      </a:solidFill>
                      <a:prstDash val="solid"/>
                      <a:round/>
                      <a:headEnd type="none" w="med" len="med"/>
                      <a:tailEnd type="none" w="med" len="med"/>
                    </a:lnL>
                    <a:solidFill>
                      <a:srgbClr val="66BFFF"/>
                    </a:solidFill>
                  </a:tcPr>
                </a:tc>
                <a:tc>
                  <a:txBody>
                    <a:bodyPr/>
                    <a:lstStyle/>
                    <a:p>
                      <a:pPr algn="ctr"/>
                      <a:r>
                        <a:rPr lang="en-US" b="0" dirty="0">
                          <a:solidFill>
                            <a:schemeClr val="tx1"/>
                          </a:solidFill>
                        </a:rPr>
                        <a:t>dog</a:t>
                      </a:r>
                    </a:p>
                  </a:txBody>
                  <a:tcPr anchor="ctr">
                    <a:solidFill>
                      <a:srgbClr val="66BFFF"/>
                    </a:solidFill>
                  </a:tcPr>
                </a:tc>
                <a:tc>
                  <a:txBody>
                    <a:bodyPr/>
                    <a:lstStyle/>
                    <a:p>
                      <a:pPr algn="ctr"/>
                      <a:r>
                        <a:rPr lang="en-US" b="0" dirty="0">
                          <a:solidFill>
                            <a:schemeClr val="tx1"/>
                          </a:solidFill>
                        </a:rPr>
                        <a:t>is</a:t>
                      </a:r>
                    </a:p>
                  </a:txBody>
                  <a:tcPr anchor="ctr">
                    <a:solidFill>
                      <a:srgbClr val="66BFFF"/>
                    </a:solidFill>
                  </a:tcPr>
                </a:tc>
                <a:tc>
                  <a:txBody>
                    <a:bodyPr/>
                    <a:lstStyle/>
                    <a:p>
                      <a:pPr algn="ctr"/>
                      <a:r>
                        <a:rPr lang="en-US" b="0" dirty="0">
                          <a:solidFill>
                            <a:schemeClr val="tx1"/>
                          </a:solidFill>
                        </a:rPr>
                        <a:t>it</a:t>
                      </a:r>
                    </a:p>
                  </a:txBody>
                  <a:tcPr anchor="ctr">
                    <a:solidFill>
                      <a:srgbClr val="66BFFF"/>
                    </a:solidFill>
                  </a:tcPr>
                </a:tc>
                <a:tc>
                  <a:txBody>
                    <a:bodyPr/>
                    <a:lstStyle/>
                    <a:p>
                      <a:pPr algn="ctr"/>
                      <a:r>
                        <a:rPr lang="en-US" b="0" dirty="0">
                          <a:solidFill>
                            <a:schemeClr val="tx1"/>
                          </a:solidFill>
                        </a:rPr>
                        <a:t>my</a:t>
                      </a:r>
                    </a:p>
                  </a:txBody>
                  <a:tcPr anchor="ctr">
                    <a:solidFill>
                      <a:srgbClr val="66BFFF"/>
                    </a:solidFill>
                  </a:tcPr>
                </a:tc>
                <a:tc>
                  <a:txBody>
                    <a:bodyPr/>
                    <a:lstStyle/>
                    <a:p>
                      <a:pPr algn="ctr"/>
                      <a:r>
                        <a:rPr lang="en-US" b="0" dirty="0">
                          <a:solidFill>
                            <a:schemeClr val="tx1"/>
                          </a:solidFill>
                        </a:rPr>
                        <a:t>not</a:t>
                      </a:r>
                    </a:p>
                  </a:txBody>
                  <a:tcPr anchor="ctr">
                    <a:solidFill>
                      <a:srgbClr val="66BFFF"/>
                    </a:solidFill>
                  </a:tcPr>
                </a:tc>
                <a:tc>
                  <a:txBody>
                    <a:bodyPr/>
                    <a:lstStyle/>
                    <a:p>
                      <a:pPr algn="ctr"/>
                      <a:r>
                        <a:rPr lang="en-US" b="0" dirty="0">
                          <a:solidFill>
                            <a:schemeClr val="tx1"/>
                          </a:solidFill>
                        </a:rPr>
                        <a:t>old</a:t>
                      </a:r>
                    </a:p>
                  </a:txBody>
                  <a:tcPr anchor="ctr">
                    <a:solidFill>
                      <a:srgbClr val="66BFFF"/>
                    </a:solidFill>
                  </a:tcPr>
                </a:tc>
                <a:tc>
                  <a:txBody>
                    <a:bodyPr/>
                    <a:lstStyle/>
                    <a:p>
                      <a:pPr algn="ctr"/>
                      <a:r>
                        <a:rPr lang="en-US" b="0" dirty="0">
                          <a:solidFill>
                            <a:schemeClr val="tx1"/>
                          </a:solidFill>
                        </a:rPr>
                        <a:t>wolf</a:t>
                      </a:r>
                    </a:p>
                  </a:txBody>
                  <a:tcPr anchor="ctr">
                    <a:solidFill>
                      <a:srgbClr val="66BFFF"/>
                    </a:solidFill>
                  </a:tcPr>
                </a:tc>
                <a:extLst>
                  <a:ext uri="{0D108BD9-81ED-4DB2-BD59-A6C34878D82A}">
                    <a16:rowId xmlns:a16="http://schemas.microsoft.com/office/drawing/2014/main" val="4051540130"/>
                  </a:ext>
                </a:extLst>
              </a:tr>
              <a:tr h="670560">
                <a:tc>
                  <a:txBody>
                    <a:bodyPr/>
                    <a:lstStyle/>
                    <a:p>
                      <a:pPr algn="ctr"/>
                      <a:r>
                        <a:rPr lang="en-US" b="0" dirty="0">
                          <a:solidFill>
                            <a:schemeClr val="tx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0.25</a:t>
                      </a:r>
                    </a:p>
                  </a:txBody>
                  <a:tcPr anchor="ctr">
                    <a:solidFill>
                      <a:schemeClr val="bg1"/>
                    </a:solidFill>
                  </a:tcPr>
                </a:tc>
                <a:tc>
                  <a:txBody>
                    <a:bodyPr/>
                    <a:lstStyle/>
                    <a:p>
                      <a:pPr algn="ctr"/>
                      <a:r>
                        <a:rPr lang="en-US" b="1" dirty="0"/>
                        <a:t>0.22</a:t>
                      </a:r>
                    </a:p>
                  </a:txBody>
                  <a:tcPr anchor="ctr">
                    <a:solidFill>
                      <a:schemeClr val="bg1"/>
                    </a:solidFill>
                  </a:tcPr>
                </a:tc>
                <a:tc>
                  <a:txBody>
                    <a:bodyPr/>
                    <a:lstStyle/>
                    <a:p>
                      <a:pPr algn="ctr"/>
                      <a:r>
                        <a:rPr lang="en-US" b="1" dirty="0"/>
                        <a:t>0.25</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47828122"/>
                  </a:ext>
                </a:extLst>
              </a:tr>
              <a:tr h="670560">
                <a:tc>
                  <a:txBody>
                    <a:bodyPr/>
                    <a:lstStyle/>
                    <a:p>
                      <a:pPr algn="ctr"/>
                      <a:r>
                        <a:rPr lang="en-US" b="0" dirty="0">
                          <a:solidFill>
                            <a:schemeClr val="tx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0.3</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0.22</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0.3</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0.3</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2476667754"/>
                  </a:ext>
                </a:extLst>
              </a:tr>
              <a:tr h="670560">
                <a:tc>
                  <a:txBody>
                    <a:bodyPr/>
                    <a:lstStyle/>
                    <a:p>
                      <a:pPr algn="ctr"/>
                      <a:r>
                        <a:rPr lang="en-US" b="0" dirty="0">
                          <a:solidFill>
                            <a:schemeClr val="tx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BFFF"/>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t>0.11</a:t>
                      </a:r>
                    </a:p>
                  </a:txBody>
                  <a:tcPr anchor="ctr">
                    <a:solidFill>
                      <a:schemeClr val="bg1"/>
                    </a:solidFill>
                  </a:tcPr>
                </a:tc>
                <a:tc>
                  <a:txBody>
                    <a:bodyPr/>
                    <a:lstStyle/>
                    <a:p>
                      <a:pPr algn="ctr"/>
                      <a:r>
                        <a:rPr lang="en-US" b="1" dirty="0"/>
                        <a:t>0.19</a:t>
                      </a:r>
                    </a:p>
                  </a:txBody>
                  <a:tcPr anchor="ctr">
                    <a:solidFill>
                      <a:schemeClr val="bg1"/>
                    </a:solidFill>
                  </a:tcPr>
                </a:tc>
                <a:tc>
                  <a:txBody>
                    <a:bodyPr/>
                    <a:lstStyle/>
                    <a:p>
                      <a:pPr algn="ctr"/>
                      <a:r>
                        <a:rPr lang="en-US" b="1" dirty="0"/>
                        <a:t>0.22</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0.13</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b="1" dirty="0"/>
                        <a:t>0.13</a:t>
                      </a:r>
                    </a:p>
                  </a:txBody>
                  <a:tcPr anchor="ctr">
                    <a:solidFill>
                      <a:schemeClr val="bg1"/>
                    </a:solidFill>
                  </a:tcP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274382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lstStyle/>
          <a:p>
            <a:r>
              <a:rPr lang="en-US" dirty="0"/>
              <a:t>N-gram</a:t>
            </a:r>
          </a:p>
        </p:txBody>
      </p:sp>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r>
              <a:rPr lang="en-US" sz="2400" dirty="0">
                <a:solidFill>
                  <a:schemeClr val="accent1"/>
                </a:solidFill>
              </a:rPr>
              <a:t>A sequence of </a:t>
            </a:r>
            <a:r>
              <a:rPr lang="en-US" sz="2400" i="1" dirty="0">
                <a:solidFill>
                  <a:schemeClr val="accent1"/>
                </a:solidFill>
              </a:rPr>
              <a:t>n</a:t>
            </a:r>
            <a:r>
              <a:rPr lang="en-US" sz="2400" dirty="0">
                <a:solidFill>
                  <a:schemeClr val="accent1"/>
                </a:solidFill>
              </a:rPr>
              <a:t> tokens from a given sample of text or speech. </a:t>
            </a:r>
          </a:p>
          <a:p>
            <a:pPr marL="457200" indent="-342900">
              <a:buFont typeface="Arial" panose="020B0604020202020204" pitchFamily="34" charset="0"/>
              <a:buChar char="•"/>
            </a:pPr>
            <a:r>
              <a:rPr lang="en-US" sz="2400" dirty="0"/>
              <a:t>Only considering single words (unigram), breaks </a:t>
            </a:r>
            <a:r>
              <a:rPr lang="en-US" sz="2400" b="1" dirty="0"/>
              <a:t>compound</a:t>
            </a:r>
            <a:r>
              <a:rPr lang="en-US" sz="2400" dirty="0"/>
              <a:t> </a:t>
            </a:r>
            <a:r>
              <a:rPr lang="en-US" sz="2400" b="1" dirty="0"/>
              <a:t>words</a:t>
            </a:r>
            <a:r>
              <a:rPr lang="en-US" sz="2400" dirty="0"/>
              <a:t> (“</a:t>
            </a:r>
            <a:r>
              <a:rPr lang="en-US" sz="2400" b="1" dirty="0"/>
              <a:t>ice cream</a:t>
            </a:r>
            <a:r>
              <a:rPr lang="en-US" sz="2400" dirty="0"/>
              <a:t>”) and some </a:t>
            </a:r>
            <a:r>
              <a:rPr lang="en-US" sz="2400" b="1" dirty="0"/>
              <a:t>proper</a:t>
            </a:r>
            <a:r>
              <a:rPr lang="en-US" sz="2400" dirty="0"/>
              <a:t> </a:t>
            </a:r>
            <a:r>
              <a:rPr lang="en-US" sz="2400" b="1" dirty="0"/>
              <a:t>nouns</a:t>
            </a:r>
            <a:r>
              <a:rPr lang="en-US" sz="2400" dirty="0"/>
              <a:t> (“</a:t>
            </a:r>
            <a:r>
              <a:rPr lang="en-US" sz="2400" b="1" dirty="0"/>
              <a:t>New York</a:t>
            </a:r>
            <a:r>
              <a:rPr lang="en-US" sz="2400" dirty="0"/>
              <a:t>”)</a:t>
            </a:r>
          </a:p>
          <a:p>
            <a:pPr marL="457200" indent="-342900">
              <a:buFont typeface="Arial" panose="020B0604020202020204" pitchFamily="34" charset="0"/>
              <a:buChar char="•"/>
            </a:pPr>
            <a:r>
              <a:rPr lang="en-US" sz="2400" dirty="0"/>
              <a:t>We can include n-grams in our term frequencies.</a:t>
            </a:r>
          </a:p>
        </p:txBody>
      </p:sp>
      <p:graphicFrame>
        <p:nvGraphicFramePr>
          <p:cNvPr id="7" name="Table 6">
            <a:extLst>
              <a:ext uri="{FF2B5EF4-FFF2-40B4-BE49-F238E27FC236}">
                <a16:creationId xmlns:a16="http://schemas.microsoft.com/office/drawing/2014/main" id="{00B1790E-F013-E14E-ADB6-DA2EBBF45A78}"/>
              </a:ext>
            </a:extLst>
          </p:cNvPr>
          <p:cNvGraphicFramePr>
            <a:graphicFrameLocks noGrp="1"/>
          </p:cNvGraphicFramePr>
          <p:nvPr/>
        </p:nvGraphicFramePr>
        <p:xfrm>
          <a:off x="1902564" y="3551239"/>
          <a:ext cx="8157692" cy="149352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785073">
                  <a:extLst>
                    <a:ext uri="{9D8B030D-6E8A-4147-A177-3AD203B41FA5}">
                      <a16:colId xmlns:a16="http://schemas.microsoft.com/office/drawing/2014/main" val="371944820"/>
                    </a:ext>
                  </a:extLst>
                </a:gridCol>
                <a:gridCol w="2228457">
                  <a:extLst>
                    <a:ext uri="{9D8B030D-6E8A-4147-A177-3AD203B41FA5}">
                      <a16:colId xmlns:a16="http://schemas.microsoft.com/office/drawing/2014/main" val="754742625"/>
                    </a:ext>
                  </a:extLst>
                </a:gridCol>
                <a:gridCol w="2072081">
                  <a:extLst>
                    <a:ext uri="{9D8B030D-6E8A-4147-A177-3AD203B41FA5}">
                      <a16:colId xmlns:a16="http://schemas.microsoft.com/office/drawing/2014/main" val="1688087096"/>
                    </a:ext>
                  </a:extLst>
                </a:gridCol>
                <a:gridCol w="2072081">
                  <a:extLst>
                    <a:ext uri="{9D8B030D-6E8A-4147-A177-3AD203B41FA5}">
                      <a16:colId xmlns:a16="http://schemas.microsoft.com/office/drawing/2014/main" val="884838147"/>
                    </a:ext>
                  </a:extLst>
                </a:gridCol>
              </a:tblGrid>
              <a:tr h="670560">
                <a:tc>
                  <a:txBody>
                    <a:bodyPr/>
                    <a:lstStyle/>
                    <a:p>
                      <a:pPr algn="ctr"/>
                      <a:r>
                        <a:rPr lang="en-US" b="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sentence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BFFF"/>
                    </a:solidFill>
                  </a:tcPr>
                </a:tc>
                <a:tc>
                  <a:txBody>
                    <a:bodyPr/>
                    <a:lstStyle/>
                    <a:p>
                      <a:pPr algn="ctr"/>
                      <a:r>
                        <a:rPr lang="en-US" b="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1-gram(</a:t>
                      </a:r>
                      <a:r>
                        <a:rPr lang="en-US" b="0" dirty="0" err="1">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uni</a:t>
                      </a:r>
                      <a:r>
                        <a:rPr lang="en-US" b="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-gram)</a:t>
                      </a:r>
                    </a:p>
                  </a:txBody>
                  <a:tcPr anchor="ctr">
                    <a:lnL w="12700" cap="flat" cmpd="sng" algn="ctr">
                      <a:solidFill>
                        <a:schemeClr val="tx1"/>
                      </a:solidFill>
                      <a:prstDash val="solid"/>
                      <a:round/>
                      <a:headEnd type="none" w="med" len="med"/>
                      <a:tailEnd type="none" w="med" len="med"/>
                    </a:lnL>
                    <a:solidFill>
                      <a:srgbClr val="66BFFF"/>
                    </a:solidFill>
                  </a:tcPr>
                </a:tc>
                <a:tc>
                  <a:txBody>
                    <a:bodyPr/>
                    <a:lstStyle/>
                    <a:p>
                      <a:pPr algn="ctr"/>
                      <a:r>
                        <a:rPr lang="en-US" b="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2-gram (bi-gram)</a:t>
                      </a:r>
                    </a:p>
                  </a:txBody>
                  <a:tcPr anchor="ctr">
                    <a:solidFill>
                      <a:srgbClr val="66BFFF"/>
                    </a:solidFill>
                  </a:tcPr>
                </a:tc>
                <a:tc>
                  <a:txBody>
                    <a:bodyPr/>
                    <a:lstStyle/>
                    <a:p>
                      <a:pPr algn="ctr"/>
                      <a:r>
                        <a:rPr lang="en-US" b="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3-gram (trigram)</a:t>
                      </a:r>
                    </a:p>
                  </a:txBody>
                  <a:tcPr anchor="ctr">
                    <a:solidFill>
                      <a:srgbClr val="66BFFF"/>
                    </a:solidFill>
                  </a:tcPr>
                </a:tc>
                <a:extLst>
                  <a:ext uri="{0D108BD9-81ED-4DB2-BD59-A6C34878D82A}">
                    <a16:rowId xmlns:a16="http://schemas.microsoft.com/office/drawing/2014/main" val="2097255593"/>
                  </a:ext>
                </a:extLst>
              </a:tr>
              <a:tr h="670560">
                <a:tc>
                  <a:txBody>
                    <a:bodyPr/>
                    <a:lstStyle/>
                    <a:p>
                      <a:pPr algn="ctr">
                        <a:spcBef>
                          <a:spcPts val="600"/>
                        </a:spcBef>
                        <a:spcAft>
                          <a:spcPts val="600"/>
                        </a:spcAft>
                      </a:pPr>
                      <a:r>
                        <a:rPr lang="en-US" sz="1600" dirty="0">
                          <a:latin typeface="Amazon Ember" panose="02000000000000000000" pitchFamily="2" charset="0"/>
                          <a:ea typeface="Amazon Ember" panose="02000000000000000000" pitchFamily="2" charset="0"/>
                        </a:rPr>
                        <a:t>It is not a dog, it is a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Amazon Ember" panose="02000000000000000000" pitchFamily="2" charset="0"/>
                          <a:ea typeface="Amazon Ember" panose="02000000000000000000" pitchFamily="2" charset="0"/>
                        </a:rPr>
                        <a:t>“it”, “is”, “not”, “a”, “dog”, “it”, “is”, “a”, “wolf”</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“it is”, “is not”, “not a”, “a dog”, ….</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“it is not”, “is not a”, “not a dog”, ….</a:t>
                      </a:r>
                    </a:p>
                  </a:txBody>
                  <a:tcPr anchor="ctr">
                    <a:solidFill>
                      <a:schemeClr val="bg1"/>
                    </a:solidFill>
                  </a:tcPr>
                </a:tc>
                <a:extLst>
                  <a:ext uri="{0D108BD9-81ED-4DB2-BD59-A6C34878D82A}">
                    <a16:rowId xmlns:a16="http://schemas.microsoft.com/office/drawing/2014/main" val="4082441274"/>
                  </a:ext>
                </a:extLst>
              </a:tr>
            </a:tbl>
          </a:graphicData>
        </a:graphic>
      </p:graphicFrame>
    </p:spTree>
    <p:extLst>
      <p:ext uri="{BB962C8B-B14F-4D97-AF65-F5344CB8AC3E}">
        <p14:creationId xmlns:p14="http://schemas.microsoft.com/office/powerpoint/2010/main" val="168565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4125</Words>
  <Application>Microsoft Macintosh PowerPoint</Application>
  <PresentationFormat>Widescreen</PresentationFormat>
  <Paragraphs>561</Paragraphs>
  <Slides>36</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Amazon Ember</vt:lpstr>
      <vt:lpstr>Amazon Ember Display</vt:lpstr>
      <vt:lpstr>Amazon Ember Light</vt:lpstr>
      <vt:lpstr>Amazon Ember Medium</vt:lpstr>
      <vt:lpstr>Arial</vt:lpstr>
      <vt:lpstr>Calibri</vt:lpstr>
      <vt:lpstr>Calibri Light</vt:lpstr>
      <vt:lpstr>Cambria Math</vt:lpstr>
      <vt:lpstr>Helvetica Neue</vt:lpstr>
      <vt:lpstr>Lucida Grande</vt:lpstr>
      <vt:lpstr>Wingdings</vt:lpstr>
      <vt:lpstr>Office Theme</vt:lpstr>
      <vt:lpstr>PowerPoint Presentation</vt:lpstr>
      <vt:lpstr>Topics for Today</vt:lpstr>
      <vt:lpstr>Text Vectorization</vt:lpstr>
      <vt:lpstr>Bag of Words (BoW)</vt:lpstr>
      <vt:lpstr>Bag of Words (BoW)</vt:lpstr>
      <vt:lpstr>Term Frequency (TF)</vt:lpstr>
      <vt:lpstr>Inverse Document Frequency (IDF)</vt:lpstr>
      <vt:lpstr>Term Freq.-Inverse Doc. Freq (TF-IDF)</vt:lpstr>
      <vt:lpstr>N-gram</vt:lpstr>
      <vt:lpstr>Bag of Words – Hands-on</vt:lpstr>
      <vt:lpstr>Topics for Today</vt:lpstr>
      <vt:lpstr>Architecture: Single Layer Neural Networks</vt:lpstr>
      <vt:lpstr>Single Layer Neural Networks</vt:lpstr>
      <vt:lpstr>Single Layer Neural Networks</vt:lpstr>
      <vt:lpstr>Single Layer Neural Networks</vt:lpstr>
      <vt:lpstr>Single Layer Neural Networks</vt:lpstr>
      <vt:lpstr>Linear Regression - Example</vt:lpstr>
      <vt:lpstr>Linear Regression - Example</vt:lpstr>
      <vt:lpstr>Fitting “the Line”</vt:lpstr>
      <vt:lpstr>Logistic Regression</vt:lpstr>
      <vt:lpstr>Logistic Regression</vt:lpstr>
      <vt:lpstr>Logistic Regression</vt:lpstr>
      <vt:lpstr>Log-loss (Binary Cross-Entropy)</vt:lpstr>
      <vt:lpstr>Learning</vt:lpstr>
      <vt:lpstr>Optimization - Gradient Descent</vt:lpstr>
      <vt:lpstr>Logistic Regression – Hands-on</vt:lpstr>
      <vt:lpstr>Topics for Today</vt:lpstr>
      <vt:lpstr>Final Project</vt:lpstr>
      <vt:lpstr>Final Project – Product Safety </vt:lpstr>
      <vt:lpstr>Final Project – Product Safety </vt:lpstr>
      <vt:lpstr>Final Project – Product Safety </vt:lpstr>
      <vt:lpstr>Final Project – Leaderboard</vt:lpstr>
      <vt:lpstr>Final Project – Leaderboard</vt:lpstr>
      <vt:lpstr>Final Project Walkthrough</vt:lpstr>
      <vt:lpstr>Final Project-Course Completion</vt:lpstr>
      <vt:lpstr>Looking Ahead - Day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2021-08-21T08:33:03Z</dcterms:created>
  <dcterms:modified xsi:type="dcterms:W3CDTF">2021-08-21T08:33:25Z</dcterms:modified>
</cp:coreProperties>
</file>